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sldIdLst>
    <p:sldId id="257" r:id="rId2"/>
    <p:sldId id="258" r:id="rId3"/>
    <p:sldId id="261" r:id="rId4"/>
    <p:sldId id="273" r:id="rId5"/>
    <p:sldId id="272" r:id="rId6"/>
    <p:sldId id="259" r:id="rId7"/>
    <p:sldId id="260" r:id="rId8"/>
    <p:sldId id="262" r:id="rId9"/>
    <p:sldId id="274" r:id="rId10"/>
    <p:sldId id="275" r:id="rId11"/>
    <p:sldId id="276" r:id="rId12"/>
    <p:sldId id="279" r:id="rId13"/>
    <p:sldId id="278" r:id="rId14"/>
    <p:sldId id="270" r:id="rId15"/>
    <p:sldId id="26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52" autoAdjust="0"/>
  </p:normalViewPr>
  <p:slideViewPr>
    <p:cSldViewPr snapToGrid="0" showGuides="1">
      <p:cViewPr varScale="1">
        <p:scale>
          <a:sx n="95" d="100"/>
          <a:sy n="95" d="100"/>
        </p:scale>
        <p:origin x="163" y="72"/>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30/07/2024</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2" name="Date Placeholder 1"/>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dirty="0"/>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r>
              <a:rPr lang="en-US"/>
              <a:t>Click icon to add picture</a:t>
            </a:r>
            <a:endParaRPr lang="en-US" dirty="0"/>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7/30/2024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dirty="0"/>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7/30/2024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dirty="0"/>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data.iowa.gov/Sales-Distribution/Iowa-Liquor-Sales/m3tr-qhgy/about_data" TargetMode="External"/><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black and white photo of a city&#10;&#10;Description automatically generated"/>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extBox 6"/>
          <p:cNvSpPr txBox="1"/>
          <p:nvPr/>
        </p:nvSpPr>
        <p:spPr>
          <a:xfrm>
            <a:off x="905529" y="2358190"/>
            <a:ext cx="10380941" cy="1354217"/>
          </a:xfrm>
          <a:prstGeom prst="rect">
            <a:avLst/>
          </a:prstGeom>
          <a:noFill/>
        </p:spPr>
        <p:txBody>
          <a:bodyPr wrap="square" lIns="0" tIns="0" rIns="0" bIns="0" rtlCol="0">
            <a:spAutoFit/>
          </a:bodyPr>
          <a:lstStyle/>
          <a:p>
            <a:pPr algn="ctr">
              <a:tabLst>
                <a:tab pos="347663" algn="l"/>
              </a:tabLst>
            </a:pPr>
            <a:r>
              <a:rPr lang="en-US" sz="4400" b="1" dirty="0">
                <a:solidFill>
                  <a:schemeClr val="bg1"/>
                </a:solidFill>
                <a:latin typeface="+mj-lt"/>
              </a:rPr>
              <a:t>New American vodka product launch</a:t>
            </a:r>
          </a:p>
          <a:p>
            <a:pPr algn="ctr">
              <a:tabLst>
                <a:tab pos="347663" algn="l"/>
              </a:tabLst>
            </a:pPr>
            <a:r>
              <a:rPr lang="en-US" sz="4400" b="1" dirty="0">
                <a:solidFill>
                  <a:schemeClr val="bg1"/>
                </a:solidFill>
                <a:latin typeface="+mj-lt"/>
              </a:rPr>
              <a:t>in Iowa</a:t>
            </a:r>
          </a:p>
        </p:txBody>
      </p:sp>
      <p:sp>
        <p:nvSpPr>
          <p:cNvPr id="21" name="TextBox 20"/>
          <p:cNvSpPr txBox="1"/>
          <p:nvPr/>
        </p:nvSpPr>
        <p:spPr>
          <a:xfrm>
            <a:off x="5079857" y="4150067"/>
            <a:ext cx="2032288" cy="307777"/>
          </a:xfrm>
          <a:prstGeom prst="rect">
            <a:avLst/>
          </a:prstGeom>
          <a:noFill/>
        </p:spPr>
        <p:txBody>
          <a:bodyPr wrap="none" lIns="0" tIns="0" rIns="0" bIns="0" rtlCol="0">
            <a:spAutoFit/>
          </a:bodyPr>
          <a:lstStyle/>
          <a:p>
            <a:pPr algn="ctr">
              <a:tabLst>
                <a:tab pos="347663" algn="l"/>
              </a:tabLst>
            </a:pPr>
            <a:r>
              <a:rPr lang="en-US" sz="2000" dirty="0">
                <a:solidFill>
                  <a:schemeClr val="bg1"/>
                </a:solidFill>
              </a:rPr>
              <a:t>by Maks Piotrowski</a:t>
            </a:r>
          </a:p>
        </p:txBody>
      </p:sp>
      <p:sp>
        <p:nvSpPr>
          <p:cNvPr id="3" name="Title 2" hidden="1">
            <a:extLst>
              <a:ext uri="{FF2B5EF4-FFF2-40B4-BE49-F238E27FC236}">
                <a16:creationId xmlns:a16="http://schemas.microsoft.com/office/drawing/2014/main" id="{80AA5C56-EC57-4914-8118-68854697E0F3}"/>
              </a:ext>
            </a:extLst>
          </p:cNvPr>
          <p:cNvSpPr>
            <a:spLocks noGrp="1"/>
          </p:cNvSpPr>
          <p:nvPr>
            <p:ph type="title"/>
          </p:nvPr>
        </p:nvSpPr>
        <p:spPr/>
        <p:txBody>
          <a:bodyPr/>
          <a:lstStyle/>
          <a:p>
            <a:r>
              <a:rPr lang="en-US" dirty="0"/>
              <a:t>Slide 1</a:t>
            </a:r>
          </a:p>
        </p:txBody>
      </p:sp>
      <p:sp>
        <p:nvSpPr>
          <p:cNvPr id="2" name="TextBox 1">
            <a:extLst>
              <a:ext uri="{FF2B5EF4-FFF2-40B4-BE49-F238E27FC236}">
                <a16:creationId xmlns:a16="http://schemas.microsoft.com/office/drawing/2014/main" id="{D7BCB737-0E5A-4F7D-3299-44C8029CA5C4}"/>
              </a:ext>
            </a:extLst>
          </p:cNvPr>
          <p:cNvSpPr txBox="1"/>
          <p:nvPr/>
        </p:nvSpPr>
        <p:spPr>
          <a:xfrm>
            <a:off x="5079857" y="4611791"/>
            <a:ext cx="2032288" cy="215444"/>
          </a:xfrm>
          <a:prstGeom prst="rect">
            <a:avLst/>
          </a:prstGeom>
          <a:noFill/>
        </p:spPr>
        <p:txBody>
          <a:bodyPr wrap="square" lIns="0" tIns="0" rIns="0" bIns="0" rtlCol="0">
            <a:spAutoFit/>
          </a:bodyPr>
          <a:lstStyle/>
          <a:p>
            <a:pPr algn="ctr">
              <a:tabLst>
                <a:tab pos="347663" algn="l"/>
              </a:tabLst>
            </a:pPr>
            <a:r>
              <a:rPr lang="en-US" sz="1400" dirty="0">
                <a:solidFill>
                  <a:schemeClr val="bg1"/>
                </a:solidFill>
              </a:rPr>
              <a:t>30.07.2024</a:t>
            </a:r>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37">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2" name="TextBox 41"/>
          <p:cNvSpPr txBox="1"/>
          <p:nvPr/>
        </p:nvSpPr>
        <p:spPr>
          <a:xfrm>
            <a:off x="11907454" y="6481180"/>
            <a:ext cx="341760" cy="307777"/>
          </a:xfrm>
          <a:prstGeom prst="rect">
            <a:avLst/>
          </a:prstGeom>
          <a:noFill/>
        </p:spPr>
        <p:txBody>
          <a:bodyPr wrap="none" rtlCol="0">
            <a:spAutoFit/>
          </a:bodyPr>
          <a:lstStyle/>
          <a:p>
            <a:r>
              <a:rPr lang="en-US" sz="1400" b="1" dirty="0">
                <a:solidFill>
                  <a:schemeClr val="bg1"/>
                </a:solidFill>
              </a:rPr>
              <a:t>10</a:t>
            </a:r>
          </a:p>
        </p:txBody>
      </p:sp>
      <p:sp>
        <p:nvSpPr>
          <p:cNvPr id="118" name="Rectangle 117" descr="This is a chart. "/>
          <p:cNvSpPr/>
          <p:nvPr/>
        </p:nvSpPr>
        <p:spPr>
          <a:xfrm>
            <a:off x="5041425" y="1300671"/>
            <a:ext cx="6583653" cy="419060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C183D7F6-B498-43B3-948B-1728B52AA6E4}">
                <adec:decorative xmlns:adec="http://schemas.microsoft.com/office/drawing/2017/decorative" val="1"/>
              </a:ext>
            </a:extLst>
          </p:cNvPr>
          <p:cNvSpPr/>
          <p:nvPr/>
        </p:nvSpPr>
        <p:spPr>
          <a:xfrm>
            <a:off x="966021" y="3592227"/>
            <a:ext cx="2864928" cy="746432"/>
          </a:xfrm>
          <a:prstGeom prst="rect">
            <a:avLst/>
          </a:prstGeom>
          <a:gradFill flip="none" rotWithShape="1">
            <a:gsLst>
              <a:gs pos="100000">
                <a:schemeClr val="bg1"/>
              </a:gs>
              <a:gs pos="70000">
                <a:srgbClr val="515A6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Oval 77">
            <a:extLst>
              <a:ext uri="{C183D7F6-B498-43B3-948B-1728B52AA6E4}">
                <adec:decorative xmlns:adec="http://schemas.microsoft.com/office/drawing/2017/decorative" val="1"/>
              </a:ext>
            </a:extLst>
          </p:cNvPr>
          <p:cNvSpPr/>
          <p:nvPr/>
        </p:nvSpPr>
        <p:spPr>
          <a:xfrm>
            <a:off x="642347" y="3592227"/>
            <a:ext cx="746432" cy="74643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descr="This is an icon of paper money."/>
          <p:cNvGrpSpPr/>
          <p:nvPr/>
        </p:nvGrpSpPr>
        <p:grpSpPr>
          <a:xfrm>
            <a:off x="837116" y="3862889"/>
            <a:ext cx="361038" cy="205107"/>
            <a:chOff x="3283332" y="3275035"/>
            <a:chExt cx="479215" cy="272245"/>
          </a:xfrm>
        </p:grpSpPr>
        <p:sp>
          <p:nvSpPr>
            <p:cNvPr id="81" name="Freeform 11"/>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12"/>
            <p:cNvSpPr>
              <a:spLocks noEditPoints="1"/>
            </p:cNvSpPr>
            <p:nvPr/>
          </p:nvSpPr>
          <p:spPr bwMode="auto">
            <a:xfrm>
              <a:off x="3381245" y="3337126"/>
              <a:ext cx="282594"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13"/>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4"/>
            <p:cNvSpPr>
              <a:spLocks noEditPoints="1"/>
            </p:cNvSpPr>
            <p:nvPr/>
          </p:nvSpPr>
          <p:spPr bwMode="auto">
            <a:xfrm>
              <a:off x="3518959" y="3368967"/>
              <a:ext cx="61295"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8" name="TextBox 107"/>
          <p:cNvSpPr txBox="1"/>
          <p:nvPr/>
        </p:nvSpPr>
        <p:spPr>
          <a:xfrm>
            <a:off x="1443917" y="3609804"/>
            <a:ext cx="1652207" cy="507831"/>
          </a:xfrm>
          <a:prstGeom prst="rect">
            <a:avLst/>
          </a:prstGeom>
          <a:noFill/>
        </p:spPr>
        <p:txBody>
          <a:bodyPr wrap="square" lIns="0" tIns="0" rIns="0" bIns="0" rtlCol="0">
            <a:spAutoFit/>
          </a:bodyPr>
          <a:lstStyle/>
          <a:p>
            <a:r>
              <a:rPr lang="en-US" sz="1100" dirty="0">
                <a:solidFill>
                  <a:schemeClr val="bg1"/>
                </a:solidFill>
              </a:rPr>
              <a:t>Focus on areas with established high demand for liquors</a:t>
            </a:r>
          </a:p>
        </p:txBody>
      </p:sp>
      <p:sp>
        <p:nvSpPr>
          <p:cNvPr id="97" name="Rectangle 96">
            <a:extLst>
              <a:ext uri="{C183D7F6-B498-43B3-948B-1728B52AA6E4}">
                <adec:decorative xmlns:adec="http://schemas.microsoft.com/office/drawing/2017/decorative" val="1"/>
              </a:ext>
            </a:extLst>
          </p:cNvPr>
          <p:cNvSpPr/>
          <p:nvPr/>
        </p:nvSpPr>
        <p:spPr>
          <a:xfrm>
            <a:off x="1015564" y="2446155"/>
            <a:ext cx="2834295" cy="746432"/>
          </a:xfrm>
          <a:prstGeom prst="rect">
            <a:avLst/>
          </a:prstGeom>
          <a:gradFill flip="none" rotWithShape="1">
            <a:gsLst>
              <a:gs pos="100000">
                <a:schemeClr val="bg1"/>
              </a:gs>
              <a:gs pos="7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Oval 85">
            <a:extLst>
              <a:ext uri="{C183D7F6-B498-43B3-948B-1728B52AA6E4}">
                <adec:decorative xmlns:adec="http://schemas.microsoft.com/office/drawing/2017/decorative" val="1"/>
              </a:ext>
            </a:extLst>
          </p:cNvPr>
          <p:cNvSpPr/>
          <p:nvPr/>
        </p:nvSpPr>
        <p:spPr>
          <a:xfrm>
            <a:off x="647739" y="2446155"/>
            <a:ext cx="746432" cy="746432"/>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Freeform 18" descr="This is an icon of a human being. "/>
          <p:cNvSpPr>
            <a:spLocks noEditPoints="1"/>
          </p:cNvSpPr>
          <p:nvPr/>
        </p:nvSpPr>
        <p:spPr bwMode="auto">
          <a:xfrm>
            <a:off x="855942" y="2631862"/>
            <a:ext cx="298561" cy="375017"/>
          </a:xfrm>
          <a:custGeom>
            <a:avLst/>
            <a:gdLst>
              <a:gd name="T0" fmla="*/ 980 w 1559"/>
              <a:gd name="T1" fmla="*/ 1084 h 2048"/>
              <a:gd name="T2" fmla="*/ 1202 w 1559"/>
              <a:gd name="T3" fmla="*/ 678 h 2048"/>
              <a:gd name="T4" fmla="*/ 1252 w 1559"/>
              <a:gd name="T5" fmla="*/ 469 h 2048"/>
              <a:gd name="T6" fmla="*/ 637 w 1559"/>
              <a:gd name="T7" fmla="*/ 43 h 2048"/>
              <a:gd name="T8" fmla="*/ 348 w 1559"/>
              <a:gd name="T9" fmla="*/ 260 h 2048"/>
              <a:gd name="T10" fmla="*/ 346 w 1559"/>
              <a:gd name="T11" fmla="*/ 666 h 2048"/>
              <a:gd name="T12" fmla="*/ 578 w 1559"/>
              <a:gd name="T13" fmla="*/ 1084 h 2048"/>
              <a:gd name="T14" fmla="*/ 0 w 1559"/>
              <a:gd name="T15" fmla="*/ 1646 h 2048"/>
              <a:gd name="T16" fmla="*/ 46 w 1559"/>
              <a:gd name="T17" fmla="*/ 2048 h 2048"/>
              <a:gd name="T18" fmla="*/ 1107 w 1559"/>
              <a:gd name="T19" fmla="*/ 2048 h 2048"/>
              <a:gd name="T20" fmla="*/ 1559 w 1559"/>
              <a:gd name="T21" fmla="*/ 2002 h 2048"/>
              <a:gd name="T22" fmla="*/ 1253 w 1559"/>
              <a:gd name="T23" fmla="*/ 1330 h 2048"/>
              <a:gd name="T24" fmla="*/ 651 w 1559"/>
              <a:gd name="T25" fmla="*/ 134 h 2048"/>
              <a:gd name="T26" fmla="*/ 818 w 1559"/>
              <a:gd name="T27" fmla="*/ 92 h 2048"/>
              <a:gd name="T28" fmla="*/ 1160 w 1559"/>
              <a:gd name="T29" fmla="*/ 487 h 2048"/>
              <a:gd name="T30" fmla="*/ 702 w 1559"/>
              <a:gd name="T31" fmla="*/ 427 h 2048"/>
              <a:gd name="T32" fmla="*/ 622 w 1559"/>
              <a:gd name="T33" fmla="*/ 373 h 2048"/>
              <a:gd name="T34" fmla="*/ 515 w 1559"/>
              <a:gd name="T35" fmla="*/ 380 h 2048"/>
              <a:gd name="T36" fmla="*/ 599 w 1559"/>
              <a:gd name="T37" fmla="*/ 143 h 2048"/>
              <a:gd name="T38" fmla="*/ 447 w 1559"/>
              <a:gd name="T39" fmla="*/ 660 h 2048"/>
              <a:gd name="T40" fmla="*/ 595 w 1559"/>
              <a:gd name="T41" fmla="*/ 484 h 2048"/>
              <a:gd name="T42" fmla="*/ 1016 w 1559"/>
              <a:gd name="T43" fmla="*/ 519 h 2048"/>
              <a:gd name="T44" fmla="*/ 1116 w 1559"/>
              <a:gd name="T45" fmla="*/ 585 h 2048"/>
              <a:gd name="T46" fmla="*/ 558 w 1559"/>
              <a:gd name="T47" fmla="*/ 941 h 2048"/>
              <a:gd name="T48" fmla="*/ 779 w 1559"/>
              <a:gd name="T49" fmla="*/ 1149 h 2048"/>
              <a:gd name="T50" fmla="*/ 1028 w 1559"/>
              <a:gd name="T51" fmla="*/ 1347 h 2048"/>
              <a:gd name="T52" fmla="*/ 779 w 1559"/>
              <a:gd name="T53" fmla="*/ 1695 h 2048"/>
              <a:gd name="T54" fmla="*/ 530 w 1559"/>
              <a:gd name="T55" fmla="*/ 1347 h 2048"/>
              <a:gd name="T56" fmla="*/ 1466 w 1559"/>
              <a:gd name="T57" fmla="*/ 1956 h 2048"/>
              <a:gd name="T58" fmla="*/ 451 w 1559"/>
              <a:gd name="T59" fmla="*/ 1956 h 2048"/>
              <a:gd name="T60" fmla="*/ 92 w 1559"/>
              <a:gd name="T61" fmla="*/ 1646 h 2048"/>
              <a:gd name="T62" fmla="*/ 451 w 1559"/>
              <a:gd name="T63" fmla="*/ 1393 h 2048"/>
              <a:gd name="T64" fmla="*/ 779 w 1559"/>
              <a:gd name="T65" fmla="*/ 1787 h 2048"/>
              <a:gd name="T66" fmla="*/ 861 w 1559"/>
              <a:gd name="T67" fmla="*/ 1744 h 2048"/>
              <a:gd name="T68" fmla="*/ 1242 w 1559"/>
              <a:gd name="T69" fmla="*/ 1422 h 2048"/>
              <a:gd name="T70" fmla="*/ 1466 w 1559"/>
              <a:gd name="T71" fmla="*/ 195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59" h="2048">
                <a:moveTo>
                  <a:pt x="1253" y="1330"/>
                </a:moveTo>
                <a:cubicBezTo>
                  <a:pt x="1251" y="1330"/>
                  <a:pt x="1015" y="1337"/>
                  <a:pt x="980" y="1084"/>
                </a:cubicBezTo>
                <a:cubicBezTo>
                  <a:pt x="1019" y="1057"/>
                  <a:pt x="1055" y="1022"/>
                  <a:pt x="1087" y="979"/>
                </a:cubicBezTo>
                <a:cubicBezTo>
                  <a:pt x="1148" y="895"/>
                  <a:pt x="1188" y="791"/>
                  <a:pt x="1202" y="678"/>
                </a:cubicBezTo>
                <a:cubicBezTo>
                  <a:pt x="1207" y="674"/>
                  <a:pt x="1211" y="668"/>
                  <a:pt x="1214" y="662"/>
                </a:cubicBezTo>
                <a:cubicBezTo>
                  <a:pt x="1239" y="601"/>
                  <a:pt x="1252" y="536"/>
                  <a:pt x="1252" y="469"/>
                </a:cubicBezTo>
                <a:cubicBezTo>
                  <a:pt x="1252" y="210"/>
                  <a:pt x="1057" y="0"/>
                  <a:pt x="818" y="0"/>
                </a:cubicBezTo>
                <a:cubicBezTo>
                  <a:pt x="755" y="0"/>
                  <a:pt x="694" y="14"/>
                  <a:pt x="637" y="43"/>
                </a:cubicBezTo>
                <a:cubicBezTo>
                  <a:pt x="615" y="45"/>
                  <a:pt x="594" y="48"/>
                  <a:pt x="573" y="54"/>
                </a:cubicBezTo>
                <a:cubicBezTo>
                  <a:pt x="475" y="83"/>
                  <a:pt x="395" y="156"/>
                  <a:pt x="348" y="260"/>
                </a:cubicBezTo>
                <a:cubicBezTo>
                  <a:pt x="302" y="361"/>
                  <a:pt x="293" y="480"/>
                  <a:pt x="322" y="595"/>
                </a:cubicBezTo>
                <a:cubicBezTo>
                  <a:pt x="328" y="619"/>
                  <a:pt x="336" y="643"/>
                  <a:pt x="346" y="666"/>
                </a:cubicBezTo>
                <a:cubicBezTo>
                  <a:pt x="348" y="672"/>
                  <a:pt x="352" y="677"/>
                  <a:pt x="356" y="681"/>
                </a:cubicBezTo>
                <a:cubicBezTo>
                  <a:pt x="379" y="858"/>
                  <a:pt x="463" y="1004"/>
                  <a:pt x="578" y="1084"/>
                </a:cubicBezTo>
                <a:cubicBezTo>
                  <a:pt x="542" y="1337"/>
                  <a:pt x="307" y="1330"/>
                  <a:pt x="305" y="1330"/>
                </a:cubicBezTo>
                <a:cubicBezTo>
                  <a:pt x="136" y="1336"/>
                  <a:pt x="0" y="1475"/>
                  <a:pt x="0" y="1646"/>
                </a:cubicBezTo>
                <a:cubicBezTo>
                  <a:pt x="0" y="2002"/>
                  <a:pt x="0" y="2002"/>
                  <a:pt x="0" y="2002"/>
                </a:cubicBezTo>
                <a:cubicBezTo>
                  <a:pt x="0" y="2027"/>
                  <a:pt x="20" y="2048"/>
                  <a:pt x="46" y="2048"/>
                </a:cubicBezTo>
                <a:cubicBezTo>
                  <a:pt x="451" y="2048"/>
                  <a:pt x="451" y="2048"/>
                  <a:pt x="451" y="2048"/>
                </a:cubicBezTo>
                <a:cubicBezTo>
                  <a:pt x="1107" y="2048"/>
                  <a:pt x="1107" y="2048"/>
                  <a:pt x="1107" y="2048"/>
                </a:cubicBezTo>
                <a:cubicBezTo>
                  <a:pt x="1512" y="2048"/>
                  <a:pt x="1512" y="2048"/>
                  <a:pt x="1512" y="2048"/>
                </a:cubicBezTo>
                <a:cubicBezTo>
                  <a:pt x="1538" y="2048"/>
                  <a:pt x="1559" y="2027"/>
                  <a:pt x="1559" y="2002"/>
                </a:cubicBezTo>
                <a:cubicBezTo>
                  <a:pt x="1559" y="1646"/>
                  <a:pt x="1559" y="1646"/>
                  <a:pt x="1559" y="1646"/>
                </a:cubicBezTo>
                <a:cubicBezTo>
                  <a:pt x="1558" y="1475"/>
                  <a:pt x="1422" y="1336"/>
                  <a:pt x="1253" y="1330"/>
                </a:cubicBezTo>
                <a:close/>
                <a:moveTo>
                  <a:pt x="599" y="143"/>
                </a:moveTo>
                <a:cubicBezTo>
                  <a:pt x="615" y="138"/>
                  <a:pt x="633" y="135"/>
                  <a:pt x="651" y="134"/>
                </a:cubicBezTo>
                <a:cubicBezTo>
                  <a:pt x="658" y="134"/>
                  <a:pt x="665" y="132"/>
                  <a:pt x="671" y="129"/>
                </a:cubicBezTo>
                <a:cubicBezTo>
                  <a:pt x="717" y="105"/>
                  <a:pt x="767" y="92"/>
                  <a:pt x="818" y="92"/>
                </a:cubicBezTo>
                <a:cubicBezTo>
                  <a:pt x="1006" y="92"/>
                  <a:pt x="1160" y="261"/>
                  <a:pt x="1160" y="469"/>
                </a:cubicBezTo>
                <a:cubicBezTo>
                  <a:pt x="1160" y="475"/>
                  <a:pt x="1160" y="481"/>
                  <a:pt x="1160" y="487"/>
                </a:cubicBezTo>
                <a:cubicBezTo>
                  <a:pt x="1123" y="450"/>
                  <a:pt x="1072" y="427"/>
                  <a:pt x="1016" y="427"/>
                </a:cubicBezTo>
                <a:cubicBezTo>
                  <a:pt x="702" y="427"/>
                  <a:pt x="702" y="427"/>
                  <a:pt x="702" y="427"/>
                </a:cubicBezTo>
                <a:cubicBezTo>
                  <a:pt x="683" y="427"/>
                  <a:pt x="665" y="421"/>
                  <a:pt x="650" y="410"/>
                </a:cubicBezTo>
                <a:cubicBezTo>
                  <a:pt x="638" y="400"/>
                  <a:pt x="628" y="388"/>
                  <a:pt x="622" y="373"/>
                </a:cubicBezTo>
                <a:cubicBezTo>
                  <a:pt x="613" y="350"/>
                  <a:pt x="590" y="336"/>
                  <a:pt x="566" y="338"/>
                </a:cubicBezTo>
                <a:cubicBezTo>
                  <a:pt x="542" y="339"/>
                  <a:pt x="521" y="356"/>
                  <a:pt x="515" y="380"/>
                </a:cubicBezTo>
                <a:cubicBezTo>
                  <a:pt x="497" y="450"/>
                  <a:pt x="460" y="515"/>
                  <a:pt x="410" y="567"/>
                </a:cubicBezTo>
                <a:cubicBezTo>
                  <a:pt x="364" y="376"/>
                  <a:pt x="448" y="187"/>
                  <a:pt x="599" y="143"/>
                </a:cubicBezTo>
                <a:close/>
                <a:moveTo>
                  <a:pt x="558" y="941"/>
                </a:moveTo>
                <a:cubicBezTo>
                  <a:pt x="498" y="867"/>
                  <a:pt x="459" y="768"/>
                  <a:pt x="447" y="660"/>
                </a:cubicBezTo>
                <a:cubicBezTo>
                  <a:pt x="505" y="608"/>
                  <a:pt x="551" y="543"/>
                  <a:pt x="581" y="472"/>
                </a:cubicBezTo>
                <a:cubicBezTo>
                  <a:pt x="585" y="476"/>
                  <a:pt x="590" y="480"/>
                  <a:pt x="595" y="484"/>
                </a:cubicBezTo>
                <a:cubicBezTo>
                  <a:pt x="626" y="507"/>
                  <a:pt x="663" y="519"/>
                  <a:pt x="702" y="519"/>
                </a:cubicBezTo>
                <a:cubicBezTo>
                  <a:pt x="1016" y="519"/>
                  <a:pt x="1016" y="519"/>
                  <a:pt x="1016" y="519"/>
                </a:cubicBezTo>
                <a:cubicBezTo>
                  <a:pt x="1060" y="519"/>
                  <a:pt x="1099" y="546"/>
                  <a:pt x="1116" y="584"/>
                </a:cubicBezTo>
                <a:cubicBezTo>
                  <a:pt x="1116" y="584"/>
                  <a:pt x="1116" y="585"/>
                  <a:pt x="1116" y="585"/>
                </a:cubicBezTo>
                <a:cubicBezTo>
                  <a:pt x="1116" y="845"/>
                  <a:pt x="965" y="1057"/>
                  <a:pt x="779" y="1057"/>
                </a:cubicBezTo>
                <a:cubicBezTo>
                  <a:pt x="698" y="1057"/>
                  <a:pt x="620" y="1016"/>
                  <a:pt x="558" y="941"/>
                </a:cubicBezTo>
                <a:close/>
                <a:moveTo>
                  <a:pt x="664" y="1129"/>
                </a:moveTo>
                <a:cubicBezTo>
                  <a:pt x="701" y="1142"/>
                  <a:pt x="739" y="1149"/>
                  <a:pt x="779" y="1149"/>
                </a:cubicBezTo>
                <a:cubicBezTo>
                  <a:pt x="818" y="1149"/>
                  <a:pt x="857" y="1142"/>
                  <a:pt x="894" y="1129"/>
                </a:cubicBezTo>
                <a:cubicBezTo>
                  <a:pt x="911" y="1217"/>
                  <a:pt x="959" y="1294"/>
                  <a:pt x="1028" y="1347"/>
                </a:cubicBezTo>
                <a:cubicBezTo>
                  <a:pt x="786" y="1691"/>
                  <a:pt x="786" y="1691"/>
                  <a:pt x="786" y="1691"/>
                </a:cubicBezTo>
                <a:cubicBezTo>
                  <a:pt x="784" y="1694"/>
                  <a:pt x="782" y="1695"/>
                  <a:pt x="779" y="1695"/>
                </a:cubicBezTo>
                <a:cubicBezTo>
                  <a:pt x="776" y="1695"/>
                  <a:pt x="774" y="1694"/>
                  <a:pt x="773" y="1691"/>
                </a:cubicBezTo>
                <a:cubicBezTo>
                  <a:pt x="530" y="1347"/>
                  <a:pt x="530" y="1347"/>
                  <a:pt x="530" y="1347"/>
                </a:cubicBezTo>
                <a:cubicBezTo>
                  <a:pt x="599" y="1294"/>
                  <a:pt x="648" y="1217"/>
                  <a:pt x="664" y="1129"/>
                </a:cubicBezTo>
                <a:close/>
                <a:moveTo>
                  <a:pt x="1466" y="1956"/>
                </a:moveTo>
                <a:cubicBezTo>
                  <a:pt x="1107" y="1956"/>
                  <a:pt x="1107" y="1956"/>
                  <a:pt x="1107" y="1956"/>
                </a:cubicBezTo>
                <a:cubicBezTo>
                  <a:pt x="451" y="1956"/>
                  <a:pt x="451" y="1956"/>
                  <a:pt x="451" y="1956"/>
                </a:cubicBezTo>
                <a:cubicBezTo>
                  <a:pt x="92" y="1956"/>
                  <a:pt x="92" y="1956"/>
                  <a:pt x="92" y="1956"/>
                </a:cubicBezTo>
                <a:cubicBezTo>
                  <a:pt x="92" y="1646"/>
                  <a:pt x="92" y="1646"/>
                  <a:pt x="92" y="1646"/>
                </a:cubicBezTo>
                <a:cubicBezTo>
                  <a:pt x="92" y="1522"/>
                  <a:pt x="192" y="1422"/>
                  <a:pt x="316" y="1422"/>
                </a:cubicBezTo>
                <a:cubicBezTo>
                  <a:pt x="318" y="1422"/>
                  <a:pt x="392" y="1420"/>
                  <a:pt x="451" y="1393"/>
                </a:cubicBezTo>
                <a:cubicBezTo>
                  <a:pt x="697" y="1744"/>
                  <a:pt x="697" y="1744"/>
                  <a:pt x="697" y="1744"/>
                </a:cubicBezTo>
                <a:cubicBezTo>
                  <a:pt x="716" y="1771"/>
                  <a:pt x="746" y="1787"/>
                  <a:pt x="779" y="1787"/>
                </a:cubicBezTo>
                <a:cubicBezTo>
                  <a:pt x="779" y="1787"/>
                  <a:pt x="779" y="1787"/>
                  <a:pt x="779" y="1787"/>
                </a:cubicBezTo>
                <a:cubicBezTo>
                  <a:pt x="812" y="1787"/>
                  <a:pt x="842" y="1771"/>
                  <a:pt x="861" y="1744"/>
                </a:cubicBezTo>
                <a:cubicBezTo>
                  <a:pt x="1108" y="1393"/>
                  <a:pt x="1108" y="1393"/>
                  <a:pt x="1108" y="1393"/>
                </a:cubicBezTo>
                <a:cubicBezTo>
                  <a:pt x="1174" y="1422"/>
                  <a:pt x="1240" y="1422"/>
                  <a:pt x="1242" y="1422"/>
                </a:cubicBezTo>
                <a:cubicBezTo>
                  <a:pt x="1366" y="1422"/>
                  <a:pt x="1466" y="1522"/>
                  <a:pt x="1466" y="1646"/>
                </a:cubicBezTo>
                <a:cubicBezTo>
                  <a:pt x="1466" y="1956"/>
                  <a:pt x="1466" y="1956"/>
                  <a:pt x="1466" y="19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Rectangle 97">
            <a:extLst>
              <a:ext uri="{C183D7F6-B498-43B3-948B-1728B52AA6E4}">
                <adec:decorative xmlns:adec="http://schemas.microsoft.com/office/drawing/2017/decorative" val="1"/>
              </a:ext>
            </a:extLst>
          </p:cNvPr>
          <p:cNvSpPr/>
          <p:nvPr/>
        </p:nvSpPr>
        <p:spPr>
          <a:xfrm>
            <a:off x="936041" y="4744840"/>
            <a:ext cx="2838048" cy="746432"/>
          </a:xfrm>
          <a:prstGeom prst="rect">
            <a:avLst/>
          </a:prstGeom>
          <a:gradFill flip="none" rotWithShape="1">
            <a:gsLst>
              <a:gs pos="100000">
                <a:schemeClr val="bg1"/>
              </a:gs>
              <a:gs pos="7000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a:extLst>
              <a:ext uri="{C183D7F6-B498-43B3-948B-1728B52AA6E4}">
                <adec:decorative xmlns:adec="http://schemas.microsoft.com/office/drawing/2017/decorative" val="1"/>
              </a:ext>
            </a:extLst>
          </p:cNvPr>
          <p:cNvSpPr/>
          <p:nvPr/>
        </p:nvSpPr>
        <p:spPr>
          <a:xfrm>
            <a:off x="645842" y="4744840"/>
            <a:ext cx="746432" cy="746432"/>
          </a:xfrm>
          <a:prstGeom prst="ellipse">
            <a:avLst/>
          </a:prstGeom>
          <a:solidFill>
            <a:srgbClr val="BABABA"/>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7" name="Group 86" descr="This is an icon of a chart. "/>
          <p:cNvGrpSpPr/>
          <p:nvPr/>
        </p:nvGrpSpPr>
        <p:grpSpPr>
          <a:xfrm>
            <a:off x="818507" y="5026187"/>
            <a:ext cx="392258" cy="186494"/>
            <a:chOff x="4254500" y="2100263"/>
            <a:chExt cx="1906588" cy="906463"/>
          </a:xfrm>
        </p:grpSpPr>
        <p:sp>
          <p:nvSpPr>
            <p:cNvPr id="88"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0" name="TextBox 39">
            <a:extLst>
              <a:ext uri="{FF2B5EF4-FFF2-40B4-BE49-F238E27FC236}">
                <a16:creationId xmlns:a16="http://schemas.microsoft.com/office/drawing/2014/main" id="{FFAEF1C8-817C-4EBC-A4FB-3ED2DB7FCBF8}"/>
              </a:ext>
            </a:extLst>
          </p:cNvPr>
          <p:cNvSpPr txBox="1"/>
          <p:nvPr/>
        </p:nvSpPr>
        <p:spPr>
          <a:xfrm>
            <a:off x="5101339" y="165381"/>
            <a:ext cx="1989327"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Strategy B</a:t>
            </a:r>
          </a:p>
        </p:txBody>
      </p:sp>
      <p:sp>
        <p:nvSpPr>
          <p:cNvPr id="2" name="Title 1" hidden="1">
            <a:extLst>
              <a:ext uri="{FF2B5EF4-FFF2-40B4-BE49-F238E27FC236}">
                <a16:creationId xmlns:a16="http://schemas.microsoft.com/office/drawing/2014/main" id="{8BD7D413-936A-4A2D-83E0-6714C8DB077C}"/>
              </a:ext>
            </a:extLst>
          </p:cNvPr>
          <p:cNvSpPr>
            <a:spLocks noGrp="1"/>
          </p:cNvSpPr>
          <p:nvPr>
            <p:ph type="title"/>
          </p:nvPr>
        </p:nvSpPr>
        <p:spPr/>
        <p:txBody>
          <a:bodyPr/>
          <a:lstStyle/>
          <a:p>
            <a:r>
              <a:rPr lang="en-US" dirty="0"/>
              <a:t>Slide 4</a:t>
            </a:r>
          </a:p>
        </p:txBody>
      </p:sp>
      <p:sp>
        <p:nvSpPr>
          <p:cNvPr id="3" name="Rectangle 2">
            <a:extLst>
              <a:ext uri="{FF2B5EF4-FFF2-40B4-BE49-F238E27FC236}">
                <a16:creationId xmlns:a16="http://schemas.microsoft.com/office/drawing/2014/main" id="{35405CEF-6695-559F-86D5-ACBB6651CF9F}"/>
              </a:ext>
              <a:ext uri="{C183D7F6-B498-43B3-948B-1728B52AA6E4}">
                <adec:decorative xmlns:adec="http://schemas.microsoft.com/office/drawing/2017/decorative" val="1"/>
              </a:ext>
            </a:extLst>
          </p:cNvPr>
          <p:cNvSpPr/>
          <p:nvPr/>
        </p:nvSpPr>
        <p:spPr>
          <a:xfrm>
            <a:off x="936041" y="1300671"/>
            <a:ext cx="2838048" cy="746432"/>
          </a:xfrm>
          <a:prstGeom prst="rect">
            <a:avLst/>
          </a:prstGeom>
          <a:gradFill flip="none" rotWithShape="1">
            <a:gsLst>
              <a:gs pos="70000">
                <a:schemeClr val="accent6"/>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EDC2FAB4-EB97-6201-8E5E-598FA638164D}"/>
              </a:ext>
              <a:ext uri="{C183D7F6-B498-43B3-948B-1728B52AA6E4}">
                <adec:decorative xmlns:adec="http://schemas.microsoft.com/office/drawing/2017/decorative" val="1"/>
              </a:ext>
            </a:extLst>
          </p:cNvPr>
          <p:cNvSpPr/>
          <p:nvPr/>
        </p:nvSpPr>
        <p:spPr>
          <a:xfrm>
            <a:off x="643580" y="1300671"/>
            <a:ext cx="745200" cy="745200"/>
          </a:xfrm>
          <a:prstGeom prst="ellipse">
            <a:avLst/>
          </a:prstGeom>
          <a:solidFill>
            <a:schemeClr val="accent6">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188">
            <a:extLst>
              <a:ext uri="{FF2B5EF4-FFF2-40B4-BE49-F238E27FC236}">
                <a16:creationId xmlns:a16="http://schemas.microsoft.com/office/drawing/2014/main" id="{F6D67B8C-0315-DA8C-6BAA-94B24F69B8FD}"/>
              </a:ext>
            </a:extLst>
          </p:cNvPr>
          <p:cNvSpPr>
            <a:spLocks noEditPoints="1"/>
          </p:cNvSpPr>
          <p:nvPr/>
        </p:nvSpPr>
        <p:spPr bwMode="auto">
          <a:xfrm>
            <a:off x="887227" y="1511856"/>
            <a:ext cx="256673" cy="322829"/>
          </a:xfrm>
          <a:custGeom>
            <a:avLst/>
            <a:gdLst>
              <a:gd name="T0" fmla="*/ 720 w 1440"/>
              <a:gd name="T1" fmla="*/ 0 h 2048"/>
              <a:gd name="T2" fmla="*/ 0 w 1440"/>
              <a:gd name="T3" fmla="*/ 720 h 2048"/>
              <a:gd name="T4" fmla="*/ 107 w 1440"/>
              <a:gd name="T5" fmla="*/ 1099 h 2048"/>
              <a:gd name="T6" fmla="*/ 679 w 1440"/>
              <a:gd name="T7" fmla="*/ 2020 h 2048"/>
              <a:gd name="T8" fmla="*/ 730 w 1440"/>
              <a:gd name="T9" fmla="*/ 2048 h 2048"/>
              <a:gd name="T10" fmla="*/ 730 w 1440"/>
              <a:gd name="T11" fmla="*/ 2048 h 2048"/>
              <a:gd name="T12" fmla="*/ 781 w 1440"/>
              <a:gd name="T13" fmla="*/ 2019 h 2048"/>
              <a:gd name="T14" fmla="*/ 1338 w 1440"/>
              <a:gd name="T15" fmla="*/ 1089 h 2048"/>
              <a:gd name="T16" fmla="*/ 1440 w 1440"/>
              <a:gd name="T17" fmla="*/ 720 h 2048"/>
              <a:gd name="T18" fmla="*/ 720 w 1440"/>
              <a:gd name="T19" fmla="*/ 0 h 2048"/>
              <a:gd name="T20" fmla="*/ 1235 w 1440"/>
              <a:gd name="T21" fmla="*/ 1027 h 2048"/>
              <a:gd name="T22" fmla="*/ 729 w 1440"/>
              <a:gd name="T23" fmla="*/ 1873 h 2048"/>
              <a:gd name="T24" fmla="*/ 209 w 1440"/>
              <a:gd name="T25" fmla="*/ 1035 h 2048"/>
              <a:gd name="T26" fmla="*/ 119 w 1440"/>
              <a:gd name="T27" fmla="*/ 720 h 2048"/>
              <a:gd name="T28" fmla="*/ 720 w 1440"/>
              <a:gd name="T29" fmla="*/ 119 h 2048"/>
              <a:gd name="T30" fmla="*/ 1320 w 1440"/>
              <a:gd name="T31" fmla="*/ 720 h 2048"/>
              <a:gd name="T32" fmla="*/ 1235 w 1440"/>
              <a:gd name="T33" fmla="*/ 1027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40" h="2048">
                <a:moveTo>
                  <a:pt x="720" y="0"/>
                </a:moveTo>
                <a:cubicBezTo>
                  <a:pt x="323" y="0"/>
                  <a:pt x="0" y="323"/>
                  <a:pt x="0" y="720"/>
                </a:cubicBezTo>
                <a:cubicBezTo>
                  <a:pt x="0" y="854"/>
                  <a:pt x="37" y="985"/>
                  <a:pt x="107" y="1099"/>
                </a:cubicBezTo>
                <a:cubicBezTo>
                  <a:pt x="679" y="2020"/>
                  <a:pt x="679" y="2020"/>
                  <a:pt x="679" y="2020"/>
                </a:cubicBezTo>
                <a:cubicBezTo>
                  <a:pt x="690" y="2037"/>
                  <a:pt x="709" y="2048"/>
                  <a:pt x="730" y="2048"/>
                </a:cubicBezTo>
                <a:cubicBezTo>
                  <a:pt x="730" y="2048"/>
                  <a:pt x="730" y="2048"/>
                  <a:pt x="730" y="2048"/>
                </a:cubicBezTo>
                <a:cubicBezTo>
                  <a:pt x="751" y="2048"/>
                  <a:pt x="771" y="2037"/>
                  <a:pt x="781" y="2019"/>
                </a:cubicBezTo>
                <a:cubicBezTo>
                  <a:pt x="1338" y="1089"/>
                  <a:pt x="1338" y="1089"/>
                  <a:pt x="1338" y="1089"/>
                </a:cubicBezTo>
                <a:cubicBezTo>
                  <a:pt x="1405" y="978"/>
                  <a:pt x="1440" y="850"/>
                  <a:pt x="1440" y="720"/>
                </a:cubicBezTo>
                <a:cubicBezTo>
                  <a:pt x="1440" y="323"/>
                  <a:pt x="1117" y="0"/>
                  <a:pt x="720" y="0"/>
                </a:cubicBezTo>
                <a:close/>
                <a:moveTo>
                  <a:pt x="1235" y="1027"/>
                </a:moveTo>
                <a:cubicBezTo>
                  <a:pt x="729" y="1873"/>
                  <a:pt x="729" y="1873"/>
                  <a:pt x="729" y="1873"/>
                </a:cubicBezTo>
                <a:cubicBezTo>
                  <a:pt x="209" y="1035"/>
                  <a:pt x="209" y="1035"/>
                  <a:pt x="209" y="1035"/>
                </a:cubicBezTo>
                <a:cubicBezTo>
                  <a:pt x="151" y="941"/>
                  <a:pt x="119" y="832"/>
                  <a:pt x="119" y="720"/>
                </a:cubicBezTo>
                <a:cubicBezTo>
                  <a:pt x="119" y="389"/>
                  <a:pt x="389" y="119"/>
                  <a:pt x="720" y="119"/>
                </a:cubicBezTo>
                <a:cubicBezTo>
                  <a:pt x="1051" y="119"/>
                  <a:pt x="1320" y="389"/>
                  <a:pt x="1320" y="720"/>
                </a:cubicBezTo>
                <a:cubicBezTo>
                  <a:pt x="1320" y="828"/>
                  <a:pt x="1291" y="935"/>
                  <a:pt x="1235" y="10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189">
            <a:extLst>
              <a:ext uri="{FF2B5EF4-FFF2-40B4-BE49-F238E27FC236}">
                <a16:creationId xmlns:a16="http://schemas.microsoft.com/office/drawing/2014/main" id="{3BDBEF9B-E6DB-C8BB-D43F-549D0974FA41}"/>
              </a:ext>
            </a:extLst>
          </p:cNvPr>
          <p:cNvSpPr>
            <a:spLocks noEditPoints="1"/>
          </p:cNvSpPr>
          <p:nvPr/>
        </p:nvSpPr>
        <p:spPr bwMode="auto">
          <a:xfrm>
            <a:off x="966757" y="1580587"/>
            <a:ext cx="97614" cy="92683"/>
          </a:xfrm>
          <a:custGeom>
            <a:avLst/>
            <a:gdLst>
              <a:gd name="T0" fmla="*/ 360 w 720"/>
              <a:gd name="T1" fmla="*/ 0 h 720"/>
              <a:gd name="T2" fmla="*/ 0 w 720"/>
              <a:gd name="T3" fmla="*/ 360 h 720"/>
              <a:gd name="T4" fmla="*/ 360 w 720"/>
              <a:gd name="T5" fmla="*/ 720 h 720"/>
              <a:gd name="T6" fmla="*/ 720 w 720"/>
              <a:gd name="T7" fmla="*/ 360 h 720"/>
              <a:gd name="T8" fmla="*/ 360 w 720"/>
              <a:gd name="T9" fmla="*/ 0 h 720"/>
              <a:gd name="T10" fmla="*/ 360 w 720"/>
              <a:gd name="T11" fmla="*/ 601 h 720"/>
              <a:gd name="T12" fmla="*/ 119 w 720"/>
              <a:gd name="T13" fmla="*/ 360 h 720"/>
              <a:gd name="T14" fmla="*/ 360 w 720"/>
              <a:gd name="T15" fmla="*/ 119 h 720"/>
              <a:gd name="T16" fmla="*/ 600 w 720"/>
              <a:gd name="T17" fmla="*/ 360 h 720"/>
              <a:gd name="T18" fmla="*/ 360 w 720"/>
              <a:gd name="T19" fmla="*/ 601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0" h="720">
                <a:moveTo>
                  <a:pt x="360" y="0"/>
                </a:moveTo>
                <a:cubicBezTo>
                  <a:pt x="161" y="0"/>
                  <a:pt x="0" y="161"/>
                  <a:pt x="0" y="360"/>
                </a:cubicBezTo>
                <a:cubicBezTo>
                  <a:pt x="0" y="557"/>
                  <a:pt x="159" y="720"/>
                  <a:pt x="360" y="720"/>
                </a:cubicBezTo>
                <a:cubicBezTo>
                  <a:pt x="564" y="720"/>
                  <a:pt x="720" y="555"/>
                  <a:pt x="720" y="360"/>
                </a:cubicBezTo>
                <a:cubicBezTo>
                  <a:pt x="720" y="161"/>
                  <a:pt x="559" y="0"/>
                  <a:pt x="360" y="0"/>
                </a:cubicBezTo>
                <a:close/>
                <a:moveTo>
                  <a:pt x="360" y="601"/>
                </a:moveTo>
                <a:cubicBezTo>
                  <a:pt x="227" y="601"/>
                  <a:pt x="119" y="493"/>
                  <a:pt x="119" y="360"/>
                </a:cubicBezTo>
                <a:cubicBezTo>
                  <a:pt x="119" y="228"/>
                  <a:pt x="228" y="119"/>
                  <a:pt x="360" y="119"/>
                </a:cubicBezTo>
                <a:cubicBezTo>
                  <a:pt x="492" y="119"/>
                  <a:pt x="600" y="228"/>
                  <a:pt x="600" y="360"/>
                </a:cubicBezTo>
                <a:cubicBezTo>
                  <a:pt x="600" y="491"/>
                  <a:pt x="495" y="601"/>
                  <a:pt x="360" y="6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TextBox 9">
            <a:extLst>
              <a:ext uri="{FF2B5EF4-FFF2-40B4-BE49-F238E27FC236}">
                <a16:creationId xmlns:a16="http://schemas.microsoft.com/office/drawing/2014/main" id="{6A2CBCBA-00BF-93B4-68A8-B60FF04A5294}"/>
              </a:ext>
            </a:extLst>
          </p:cNvPr>
          <p:cNvSpPr txBox="1"/>
          <p:nvPr/>
        </p:nvSpPr>
        <p:spPr>
          <a:xfrm>
            <a:off x="1457361" y="1334867"/>
            <a:ext cx="1638763" cy="677108"/>
          </a:xfrm>
          <a:prstGeom prst="rect">
            <a:avLst/>
          </a:prstGeom>
          <a:noFill/>
        </p:spPr>
        <p:txBody>
          <a:bodyPr wrap="square" lIns="0" tIns="0" rIns="0" bIns="0" rtlCol="0">
            <a:spAutoFit/>
          </a:bodyPr>
          <a:lstStyle/>
          <a:p>
            <a:r>
              <a:rPr lang="en-US" sz="1100" dirty="0">
                <a:solidFill>
                  <a:schemeClr val="bg1"/>
                </a:solidFill>
              </a:rPr>
              <a:t> Targeting counties and stores with strong liquor sales and low vodka market share</a:t>
            </a:r>
          </a:p>
        </p:txBody>
      </p:sp>
      <p:sp>
        <p:nvSpPr>
          <p:cNvPr id="11" name="TextBox 10">
            <a:extLst>
              <a:ext uri="{FF2B5EF4-FFF2-40B4-BE49-F238E27FC236}">
                <a16:creationId xmlns:a16="http://schemas.microsoft.com/office/drawing/2014/main" id="{61C7B2DB-713F-DA2E-ACE6-9F74E81C3486}"/>
              </a:ext>
            </a:extLst>
          </p:cNvPr>
          <p:cNvSpPr txBox="1"/>
          <p:nvPr/>
        </p:nvSpPr>
        <p:spPr>
          <a:xfrm>
            <a:off x="1457362" y="2441876"/>
            <a:ext cx="1638763" cy="846386"/>
          </a:xfrm>
          <a:prstGeom prst="rect">
            <a:avLst/>
          </a:prstGeom>
          <a:noFill/>
        </p:spPr>
        <p:txBody>
          <a:bodyPr wrap="square" lIns="0" tIns="0" rIns="0" bIns="0" rtlCol="0" anchor="ctr">
            <a:spAutoFit/>
          </a:bodyPr>
          <a:lstStyle/>
          <a:p>
            <a:r>
              <a:rPr lang="en-US" sz="1100" dirty="0">
                <a:solidFill>
                  <a:schemeClr val="bg1"/>
                </a:solidFill>
              </a:rPr>
              <a:t>Prioritize locations with consumer interest in liquors other than vodka for high profit and high risk</a:t>
            </a:r>
          </a:p>
          <a:p>
            <a:endParaRPr lang="en-US" sz="1100" dirty="0">
              <a:solidFill>
                <a:schemeClr val="bg1"/>
              </a:solidFill>
            </a:endParaRPr>
          </a:p>
        </p:txBody>
      </p:sp>
      <p:sp>
        <p:nvSpPr>
          <p:cNvPr id="12" name="TextBox 11">
            <a:extLst>
              <a:ext uri="{FF2B5EF4-FFF2-40B4-BE49-F238E27FC236}">
                <a16:creationId xmlns:a16="http://schemas.microsoft.com/office/drawing/2014/main" id="{A519703D-22F8-022F-D26B-27F7EBC5E9CD}"/>
              </a:ext>
            </a:extLst>
          </p:cNvPr>
          <p:cNvSpPr txBox="1"/>
          <p:nvPr/>
        </p:nvSpPr>
        <p:spPr>
          <a:xfrm>
            <a:off x="1494829" y="4814164"/>
            <a:ext cx="1601295" cy="677108"/>
          </a:xfrm>
          <a:prstGeom prst="rect">
            <a:avLst/>
          </a:prstGeom>
          <a:noFill/>
        </p:spPr>
        <p:txBody>
          <a:bodyPr wrap="square" lIns="0" tIns="0" rIns="0" bIns="0" rtlCol="0">
            <a:spAutoFit/>
          </a:bodyPr>
          <a:lstStyle/>
          <a:p>
            <a:r>
              <a:rPr lang="en-US" sz="1100" dirty="0">
                <a:solidFill>
                  <a:schemeClr val="bg1"/>
                </a:solidFill>
              </a:rPr>
              <a:t>Benefit from the low vodka competition with a chance to convince customers to vodka</a:t>
            </a:r>
          </a:p>
        </p:txBody>
      </p:sp>
      <p:pic>
        <p:nvPicPr>
          <p:cNvPr id="17" name="Picture 16">
            <a:extLst>
              <a:ext uri="{FF2B5EF4-FFF2-40B4-BE49-F238E27FC236}">
                <a16:creationId xmlns:a16="http://schemas.microsoft.com/office/drawing/2014/main" id="{84702033-199F-ED78-C6AF-D66BC22A7DEB}"/>
              </a:ext>
            </a:extLst>
          </p:cNvPr>
          <p:cNvPicPr>
            <a:picLocks noChangeAspect="1"/>
          </p:cNvPicPr>
          <p:nvPr/>
        </p:nvPicPr>
        <p:blipFill>
          <a:blip r:embed="rId2"/>
          <a:stretch>
            <a:fillRect/>
          </a:stretch>
        </p:blipFill>
        <p:spPr>
          <a:xfrm>
            <a:off x="5196041" y="1553784"/>
            <a:ext cx="6274419" cy="3684374"/>
          </a:xfrm>
          <a:prstGeom prst="rect">
            <a:avLst/>
          </a:prstGeom>
        </p:spPr>
      </p:pic>
    </p:spTree>
    <p:extLst>
      <p:ext uri="{BB962C8B-B14F-4D97-AF65-F5344CB8AC3E}">
        <p14:creationId xmlns:p14="http://schemas.microsoft.com/office/powerpoint/2010/main" val="16491572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428E55-F39F-CD54-5AF7-E1EB6B5C3B19}"/>
              </a:ext>
              <a:ext uri="{C183D7F6-B498-43B3-948B-1728B52AA6E4}">
                <adec:decorative xmlns:adec="http://schemas.microsoft.com/office/drawing/2017/decorative" val="1"/>
              </a:ext>
            </a:extLst>
          </p:cNvPr>
          <p:cNvSpPr/>
          <p:nvPr/>
        </p:nvSpPr>
        <p:spPr>
          <a:xfrm>
            <a:off x="680301" y="977269"/>
            <a:ext cx="1873450" cy="5258045"/>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907454" y="6481180"/>
            <a:ext cx="312906" cy="307777"/>
          </a:xfrm>
          <a:prstGeom prst="rect">
            <a:avLst/>
          </a:prstGeom>
          <a:noFill/>
        </p:spPr>
        <p:txBody>
          <a:bodyPr wrap="none" rtlCol="0">
            <a:spAutoFit/>
          </a:bodyPr>
          <a:lstStyle/>
          <a:p>
            <a:r>
              <a:rPr lang="en-US" sz="1400" b="1" dirty="0">
                <a:solidFill>
                  <a:schemeClr val="bg1"/>
                </a:solidFill>
              </a:rPr>
              <a:t>11</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521850" y="165381"/>
            <a:ext cx="314829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Target counties </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sp>
        <p:nvSpPr>
          <p:cNvPr id="9" name="TextBox 8">
            <a:extLst>
              <a:ext uri="{FF2B5EF4-FFF2-40B4-BE49-F238E27FC236}">
                <a16:creationId xmlns:a16="http://schemas.microsoft.com/office/drawing/2014/main" id="{1D5CE70B-F206-F6A2-F0B1-9AD416D5E48F}"/>
              </a:ext>
            </a:extLst>
          </p:cNvPr>
          <p:cNvSpPr txBox="1"/>
          <p:nvPr/>
        </p:nvSpPr>
        <p:spPr>
          <a:xfrm>
            <a:off x="793386" y="1484973"/>
            <a:ext cx="1215377" cy="276999"/>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1800" dirty="0">
                <a:solidFill>
                  <a:srgbClr val="1F2229"/>
                </a:solidFill>
              </a:rPr>
              <a:t>Polk</a:t>
            </a:r>
          </a:p>
        </p:txBody>
      </p:sp>
      <p:sp>
        <p:nvSpPr>
          <p:cNvPr id="11" name="TextBox 10">
            <a:extLst>
              <a:ext uri="{FF2B5EF4-FFF2-40B4-BE49-F238E27FC236}">
                <a16:creationId xmlns:a16="http://schemas.microsoft.com/office/drawing/2014/main" id="{86ED789E-274E-961E-A50D-002A63DD3FC2}"/>
              </a:ext>
            </a:extLst>
          </p:cNvPr>
          <p:cNvSpPr txBox="1"/>
          <p:nvPr/>
        </p:nvSpPr>
        <p:spPr>
          <a:xfrm>
            <a:off x="793386" y="2240333"/>
            <a:ext cx="1468551" cy="307777"/>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2000" dirty="0">
                <a:solidFill>
                  <a:srgbClr val="1F2229"/>
                </a:solidFill>
              </a:rPr>
              <a:t>Black </a:t>
            </a:r>
            <a:r>
              <a:rPr lang="en-US" sz="1800" dirty="0">
                <a:solidFill>
                  <a:srgbClr val="1F2229"/>
                </a:solidFill>
              </a:rPr>
              <a:t>Hawk</a:t>
            </a:r>
            <a:endParaRPr lang="en-US" sz="2000" dirty="0">
              <a:solidFill>
                <a:srgbClr val="1F2229"/>
              </a:solidFill>
            </a:endParaRPr>
          </a:p>
        </p:txBody>
      </p:sp>
      <p:sp>
        <p:nvSpPr>
          <p:cNvPr id="12" name="TextBox 11">
            <a:extLst>
              <a:ext uri="{FF2B5EF4-FFF2-40B4-BE49-F238E27FC236}">
                <a16:creationId xmlns:a16="http://schemas.microsoft.com/office/drawing/2014/main" id="{14C020D9-A69B-427A-C1E8-1123EC8D3760}"/>
              </a:ext>
            </a:extLst>
          </p:cNvPr>
          <p:cNvSpPr txBox="1"/>
          <p:nvPr/>
        </p:nvSpPr>
        <p:spPr>
          <a:xfrm>
            <a:off x="785892" y="2995694"/>
            <a:ext cx="1476045" cy="276999"/>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1800" dirty="0">
                <a:solidFill>
                  <a:srgbClr val="1F2229"/>
                </a:solidFill>
              </a:rPr>
              <a:t>Dubuque</a:t>
            </a:r>
            <a:endParaRPr lang="en-US" sz="2000" dirty="0">
              <a:solidFill>
                <a:srgbClr val="1F2229"/>
              </a:solidFill>
            </a:endParaRPr>
          </a:p>
        </p:txBody>
      </p:sp>
      <p:sp>
        <p:nvSpPr>
          <p:cNvPr id="13" name="TextBox 12">
            <a:extLst>
              <a:ext uri="{FF2B5EF4-FFF2-40B4-BE49-F238E27FC236}">
                <a16:creationId xmlns:a16="http://schemas.microsoft.com/office/drawing/2014/main" id="{F2F46CFF-5AE9-951A-9C5B-B5B16F1FDCE9}"/>
              </a:ext>
            </a:extLst>
          </p:cNvPr>
          <p:cNvSpPr txBox="1"/>
          <p:nvPr/>
        </p:nvSpPr>
        <p:spPr>
          <a:xfrm>
            <a:off x="785892" y="3751054"/>
            <a:ext cx="1873450" cy="276999"/>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1800" dirty="0">
                <a:solidFill>
                  <a:srgbClr val="1F2229"/>
                </a:solidFill>
              </a:rPr>
              <a:t>Pottawattamie</a:t>
            </a:r>
            <a:endParaRPr lang="en-US" sz="2000" dirty="0">
              <a:solidFill>
                <a:srgbClr val="1F2229"/>
              </a:solidFill>
            </a:endParaRPr>
          </a:p>
        </p:txBody>
      </p:sp>
      <p:sp>
        <p:nvSpPr>
          <p:cNvPr id="14" name="TextBox 13">
            <a:extLst>
              <a:ext uri="{FF2B5EF4-FFF2-40B4-BE49-F238E27FC236}">
                <a16:creationId xmlns:a16="http://schemas.microsoft.com/office/drawing/2014/main" id="{3F8D55F6-EE98-ABF9-0F7D-A6391E679C3D}"/>
              </a:ext>
            </a:extLst>
          </p:cNvPr>
          <p:cNvSpPr txBox="1"/>
          <p:nvPr/>
        </p:nvSpPr>
        <p:spPr>
          <a:xfrm>
            <a:off x="793386" y="5261774"/>
            <a:ext cx="1572825" cy="276999"/>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1800" dirty="0">
                <a:solidFill>
                  <a:srgbClr val="1F2229"/>
                </a:solidFill>
              </a:rPr>
              <a:t>Cerro Gordo</a:t>
            </a:r>
          </a:p>
        </p:txBody>
      </p:sp>
      <p:sp>
        <p:nvSpPr>
          <p:cNvPr id="17" name="TextBox 16">
            <a:extLst>
              <a:ext uri="{FF2B5EF4-FFF2-40B4-BE49-F238E27FC236}">
                <a16:creationId xmlns:a16="http://schemas.microsoft.com/office/drawing/2014/main" id="{71805BFB-BF75-FB2F-FD24-7652AD844D63}"/>
              </a:ext>
            </a:extLst>
          </p:cNvPr>
          <p:cNvSpPr txBox="1"/>
          <p:nvPr/>
        </p:nvSpPr>
        <p:spPr>
          <a:xfrm>
            <a:off x="785891" y="4506414"/>
            <a:ext cx="1215377" cy="276999"/>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1800" dirty="0">
                <a:solidFill>
                  <a:srgbClr val="1F2229"/>
                </a:solidFill>
              </a:rPr>
              <a:t>Story</a:t>
            </a:r>
          </a:p>
        </p:txBody>
      </p:sp>
      <p:pic>
        <p:nvPicPr>
          <p:cNvPr id="6" name="Picture 5">
            <a:extLst>
              <a:ext uri="{FF2B5EF4-FFF2-40B4-BE49-F238E27FC236}">
                <a16:creationId xmlns:a16="http://schemas.microsoft.com/office/drawing/2014/main" id="{9C7007E2-5616-ED6C-4B77-EAD679AE0338}"/>
              </a:ext>
            </a:extLst>
          </p:cNvPr>
          <p:cNvPicPr>
            <a:picLocks noChangeAspect="1"/>
          </p:cNvPicPr>
          <p:nvPr/>
        </p:nvPicPr>
        <p:blipFill>
          <a:blip r:embed="rId2"/>
          <a:stretch>
            <a:fillRect/>
          </a:stretch>
        </p:blipFill>
        <p:spPr>
          <a:xfrm>
            <a:off x="2554940" y="977269"/>
            <a:ext cx="9343688" cy="5258045"/>
          </a:xfrm>
          <a:prstGeom prst="rect">
            <a:avLst/>
          </a:prstGeom>
        </p:spPr>
      </p:pic>
    </p:spTree>
    <p:extLst>
      <p:ext uri="{BB962C8B-B14F-4D97-AF65-F5344CB8AC3E}">
        <p14:creationId xmlns:p14="http://schemas.microsoft.com/office/powerpoint/2010/main" val="1058053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B33EAB7-5AF7-B4D4-ABEB-547FFC0CB01F}"/>
              </a:ext>
            </a:extLst>
          </p:cNvPr>
          <p:cNvSpPr/>
          <p:nvPr/>
        </p:nvSpPr>
        <p:spPr>
          <a:xfrm>
            <a:off x="4848381" y="1428916"/>
            <a:ext cx="7103547" cy="4137695"/>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43" name="Freeform 42">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4" name="TextBox 43"/>
          <p:cNvSpPr txBox="1"/>
          <p:nvPr/>
        </p:nvSpPr>
        <p:spPr>
          <a:xfrm>
            <a:off x="11907454" y="6481180"/>
            <a:ext cx="341760" cy="307777"/>
          </a:xfrm>
          <a:prstGeom prst="rect">
            <a:avLst/>
          </a:prstGeom>
          <a:noFill/>
        </p:spPr>
        <p:txBody>
          <a:bodyPr wrap="none" rtlCol="0">
            <a:spAutoFit/>
          </a:bodyPr>
          <a:lstStyle/>
          <a:p>
            <a:r>
              <a:rPr lang="en-US" sz="1400" b="1" dirty="0">
                <a:solidFill>
                  <a:schemeClr val="bg1"/>
                </a:solidFill>
              </a:rPr>
              <a:t>12</a:t>
            </a:r>
          </a:p>
        </p:txBody>
      </p:sp>
      <p:sp>
        <p:nvSpPr>
          <p:cNvPr id="62" name="TextBox 61">
            <a:extLst>
              <a:ext uri="{FF2B5EF4-FFF2-40B4-BE49-F238E27FC236}">
                <a16:creationId xmlns:a16="http://schemas.microsoft.com/office/drawing/2014/main" id="{5313BB7D-C5A8-4D5C-B6B7-D0CB9B8FB44E}"/>
              </a:ext>
            </a:extLst>
          </p:cNvPr>
          <p:cNvSpPr txBox="1"/>
          <p:nvPr/>
        </p:nvSpPr>
        <p:spPr>
          <a:xfrm>
            <a:off x="4850467" y="165381"/>
            <a:ext cx="2491067"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Target stores</a:t>
            </a:r>
          </a:p>
        </p:txBody>
      </p:sp>
      <p:sp>
        <p:nvSpPr>
          <p:cNvPr id="2" name="Title 1" hidden="1">
            <a:extLst>
              <a:ext uri="{FF2B5EF4-FFF2-40B4-BE49-F238E27FC236}">
                <a16:creationId xmlns:a16="http://schemas.microsoft.com/office/drawing/2014/main" id="{622A5C56-DFFD-4557-A19C-A250AFFB1D6C}"/>
              </a:ext>
            </a:extLst>
          </p:cNvPr>
          <p:cNvSpPr>
            <a:spLocks noGrp="1"/>
          </p:cNvSpPr>
          <p:nvPr>
            <p:ph type="title"/>
          </p:nvPr>
        </p:nvSpPr>
        <p:spPr/>
        <p:txBody>
          <a:bodyPr/>
          <a:lstStyle/>
          <a:p>
            <a:r>
              <a:rPr lang="en-US" dirty="0"/>
              <a:t>Slide 6</a:t>
            </a:r>
          </a:p>
        </p:txBody>
      </p:sp>
      <p:sp>
        <p:nvSpPr>
          <p:cNvPr id="4" name="TextBox 3">
            <a:extLst>
              <a:ext uri="{FF2B5EF4-FFF2-40B4-BE49-F238E27FC236}">
                <a16:creationId xmlns:a16="http://schemas.microsoft.com/office/drawing/2014/main" id="{5F399442-10F2-610A-B412-04B8AE994DC9}"/>
              </a:ext>
            </a:extLst>
          </p:cNvPr>
          <p:cNvSpPr txBox="1"/>
          <p:nvPr/>
        </p:nvSpPr>
        <p:spPr>
          <a:xfrm>
            <a:off x="510578" y="1660358"/>
            <a:ext cx="3760431" cy="738664"/>
          </a:xfrm>
          <a:prstGeom prst="rect">
            <a:avLst/>
          </a:prstGeom>
          <a:noFill/>
        </p:spPr>
        <p:txBody>
          <a:bodyPr wrap="square" lIns="0" tIns="0" rIns="0" bIns="0" rtlCol="0">
            <a:spAutoFit/>
          </a:bodyPr>
          <a:lstStyle/>
          <a:p>
            <a:pPr algn="just"/>
            <a:r>
              <a:rPr lang="en-US" sz="1200" b="1" dirty="0"/>
              <a:t>Strategic Overview</a:t>
            </a:r>
            <a:r>
              <a:rPr lang="en-US" sz="1200" dirty="0"/>
              <a:t>: Focus on regions where overall alcohol sales are high ($100.35 million ), but vodka sales ($13.13 million) are underrepresented relative to average alcohol market share in Iowa.</a:t>
            </a:r>
          </a:p>
        </p:txBody>
      </p:sp>
      <p:sp>
        <p:nvSpPr>
          <p:cNvPr id="10" name="TextBox 9">
            <a:extLst>
              <a:ext uri="{FF2B5EF4-FFF2-40B4-BE49-F238E27FC236}">
                <a16:creationId xmlns:a16="http://schemas.microsoft.com/office/drawing/2014/main" id="{11B778C0-AABF-E3EE-08B4-3E164D61D0DF}"/>
              </a:ext>
            </a:extLst>
          </p:cNvPr>
          <p:cNvSpPr txBox="1"/>
          <p:nvPr/>
        </p:nvSpPr>
        <p:spPr>
          <a:xfrm>
            <a:off x="510577" y="2650441"/>
            <a:ext cx="3760431" cy="738664"/>
          </a:xfrm>
          <a:prstGeom prst="rect">
            <a:avLst/>
          </a:prstGeom>
          <a:noFill/>
        </p:spPr>
        <p:txBody>
          <a:bodyPr wrap="square" lIns="0" tIns="0" rIns="0" bIns="0" rtlCol="0">
            <a:spAutoFit/>
          </a:bodyPr>
          <a:lstStyle/>
          <a:p>
            <a:pPr algn="just"/>
            <a:r>
              <a:rPr lang="en-US" sz="1200" b="1" dirty="0"/>
              <a:t>Market Potential</a:t>
            </a:r>
            <a:r>
              <a:rPr lang="en-US" sz="1200" dirty="0"/>
              <a:t>: Highlight areas with substantial alcohol consumption but lower-than-average vodka sales, indicating potential growth opportunities for the vodka category.</a:t>
            </a:r>
          </a:p>
        </p:txBody>
      </p:sp>
      <p:sp>
        <p:nvSpPr>
          <p:cNvPr id="11" name="TextBox 10">
            <a:extLst>
              <a:ext uri="{FF2B5EF4-FFF2-40B4-BE49-F238E27FC236}">
                <a16:creationId xmlns:a16="http://schemas.microsoft.com/office/drawing/2014/main" id="{D297480F-E6EA-1D2F-2C62-B1C3B81E8E04}"/>
              </a:ext>
            </a:extLst>
          </p:cNvPr>
          <p:cNvSpPr txBox="1"/>
          <p:nvPr/>
        </p:nvSpPr>
        <p:spPr>
          <a:xfrm>
            <a:off x="504247" y="3640524"/>
            <a:ext cx="3760431" cy="738664"/>
          </a:xfrm>
          <a:prstGeom prst="rect">
            <a:avLst/>
          </a:prstGeom>
          <a:noFill/>
        </p:spPr>
        <p:txBody>
          <a:bodyPr wrap="square" lIns="0" tIns="0" rIns="0" bIns="0" rtlCol="0">
            <a:spAutoFit/>
          </a:bodyPr>
          <a:lstStyle/>
          <a:p>
            <a:pPr algn="just"/>
            <a:r>
              <a:rPr lang="en-US" sz="1200" b="1" dirty="0"/>
              <a:t>Marketing Strategy</a:t>
            </a:r>
            <a:r>
              <a:rPr lang="en-US" sz="1200" dirty="0"/>
              <a:t>: Plan targeted marketing efforts, including exclusive promotions, special pricing strategies, and enhanced in-store visibility, to increase vodka's appeal to consumers in selected stores.</a:t>
            </a:r>
          </a:p>
        </p:txBody>
      </p:sp>
      <p:sp>
        <p:nvSpPr>
          <p:cNvPr id="12" name="TextBox 11">
            <a:extLst>
              <a:ext uri="{FF2B5EF4-FFF2-40B4-BE49-F238E27FC236}">
                <a16:creationId xmlns:a16="http://schemas.microsoft.com/office/drawing/2014/main" id="{7877BEEC-4106-2850-39ED-15A3B9E14AC7}"/>
              </a:ext>
            </a:extLst>
          </p:cNvPr>
          <p:cNvSpPr txBox="1"/>
          <p:nvPr/>
        </p:nvSpPr>
        <p:spPr>
          <a:xfrm>
            <a:off x="510576" y="4630607"/>
            <a:ext cx="3760431" cy="738664"/>
          </a:xfrm>
          <a:prstGeom prst="rect">
            <a:avLst/>
          </a:prstGeom>
          <a:noFill/>
        </p:spPr>
        <p:txBody>
          <a:bodyPr wrap="square" lIns="0" tIns="0" rIns="0" bIns="0" rtlCol="0">
            <a:spAutoFit/>
          </a:bodyPr>
          <a:lstStyle/>
          <a:p>
            <a:pPr algn="just"/>
            <a:r>
              <a:rPr lang="en-US" sz="1200" b="1" dirty="0"/>
              <a:t>Strategic Goals</a:t>
            </a:r>
            <a:r>
              <a:rPr lang="en-US" sz="1200" dirty="0"/>
              <a:t>: The aim is to elevate vodka's profile in markets where it has room to grow, leveraging high general alcohol sales as a springboard for increasing vodka's market share.</a:t>
            </a:r>
          </a:p>
        </p:txBody>
      </p:sp>
      <p:pic>
        <p:nvPicPr>
          <p:cNvPr id="7" name="Picture 6">
            <a:extLst>
              <a:ext uri="{FF2B5EF4-FFF2-40B4-BE49-F238E27FC236}">
                <a16:creationId xmlns:a16="http://schemas.microsoft.com/office/drawing/2014/main" id="{E5A1927E-0E2A-435C-0570-409D541CAD97}"/>
              </a:ext>
            </a:extLst>
          </p:cNvPr>
          <p:cNvPicPr>
            <a:picLocks noChangeAspect="1"/>
          </p:cNvPicPr>
          <p:nvPr/>
        </p:nvPicPr>
        <p:blipFill>
          <a:blip r:embed="rId2"/>
          <a:stretch>
            <a:fillRect/>
          </a:stretch>
        </p:blipFill>
        <p:spPr>
          <a:xfrm>
            <a:off x="4939289" y="1544617"/>
            <a:ext cx="6921729" cy="3884467"/>
          </a:xfrm>
          <a:prstGeom prst="rect">
            <a:avLst/>
          </a:prstGeom>
        </p:spPr>
      </p:pic>
    </p:spTree>
    <p:extLst>
      <p:ext uri="{BB962C8B-B14F-4D97-AF65-F5344CB8AC3E}">
        <p14:creationId xmlns:p14="http://schemas.microsoft.com/office/powerpoint/2010/main" val="17940965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501012" y="2610489"/>
            <a:ext cx="3189976" cy="2215991"/>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Marketing </a:t>
            </a:r>
          </a:p>
          <a:p>
            <a:pPr algn="ctr">
              <a:tabLst>
                <a:tab pos="347663" algn="l"/>
              </a:tabLst>
            </a:pPr>
            <a:r>
              <a:rPr lang="en-US" sz="4800" b="1" dirty="0">
                <a:solidFill>
                  <a:srgbClr val="FFFFFF"/>
                </a:solidFill>
                <a:latin typeface="+mj-lt"/>
              </a:rPr>
              <a:t>timeframe</a:t>
            </a:r>
          </a:p>
          <a:p>
            <a:pPr algn="ctr">
              <a:tabLst>
                <a:tab pos="347663" algn="l"/>
              </a:tabLst>
            </a:pPr>
            <a:endParaRPr lang="en-US" sz="4800" b="1" dirty="0">
              <a:solidFill>
                <a:srgbClr val="FFFFFF"/>
              </a:solidFill>
              <a:latin typeface="+mj-lt"/>
            </a:endParaRP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8475489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06B29679-0819-F1F7-D43B-3ED6C7F8D02E}"/>
              </a:ext>
            </a:extLst>
          </p:cNvPr>
          <p:cNvSpPr/>
          <p:nvPr/>
        </p:nvSpPr>
        <p:spPr>
          <a:xfrm>
            <a:off x="5085709" y="1357395"/>
            <a:ext cx="6966977" cy="3996475"/>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42" name="Freeform 41">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3" name="TextBox 42"/>
          <p:cNvSpPr txBox="1"/>
          <p:nvPr/>
        </p:nvSpPr>
        <p:spPr>
          <a:xfrm>
            <a:off x="11907454" y="6481180"/>
            <a:ext cx="344966" cy="307777"/>
          </a:xfrm>
          <a:prstGeom prst="rect">
            <a:avLst/>
          </a:prstGeom>
          <a:noFill/>
        </p:spPr>
        <p:txBody>
          <a:bodyPr wrap="none" rtlCol="0">
            <a:spAutoFit/>
          </a:bodyPr>
          <a:lstStyle/>
          <a:p>
            <a:r>
              <a:rPr lang="en-US" sz="1400" b="1" dirty="0">
                <a:solidFill>
                  <a:schemeClr val="bg1"/>
                </a:solidFill>
              </a:rPr>
              <a:t>14</a:t>
            </a:r>
          </a:p>
        </p:txBody>
      </p:sp>
      <p:sp>
        <p:nvSpPr>
          <p:cNvPr id="215" name="TextBox 214">
            <a:extLst>
              <a:ext uri="{FF2B5EF4-FFF2-40B4-BE49-F238E27FC236}">
                <a16:creationId xmlns:a16="http://schemas.microsoft.com/office/drawing/2014/main" id="{C4CB2807-C74A-41A8-931C-9C6AF92E9AE8}"/>
              </a:ext>
            </a:extLst>
          </p:cNvPr>
          <p:cNvSpPr txBox="1"/>
          <p:nvPr/>
        </p:nvSpPr>
        <p:spPr>
          <a:xfrm>
            <a:off x="4013703" y="165381"/>
            <a:ext cx="4164602"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Marketing timeframe</a:t>
            </a:r>
          </a:p>
        </p:txBody>
      </p:sp>
      <p:sp>
        <p:nvSpPr>
          <p:cNvPr id="40" name="Title 39" hidden="1">
            <a:extLst>
              <a:ext uri="{FF2B5EF4-FFF2-40B4-BE49-F238E27FC236}">
                <a16:creationId xmlns:a16="http://schemas.microsoft.com/office/drawing/2014/main" id="{9E3012EF-6114-4C5E-B103-134AD1111079}"/>
              </a:ext>
            </a:extLst>
          </p:cNvPr>
          <p:cNvSpPr>
            <a:spLocks noGrp="1"/>
          </p:cNvSpPr>
          <p:nvPr>
            <p:ph type="title"/>
          </p:nvPr>
        </p:nvSpPr>
        <p:spPr/>
        <p:txBody>
          <a:bodyPr/>
          <a:lstStyle/>
          <a:p>
            <a:r>
              <a:rPr lang="en-US" dirty="0"/>
              <a:t>Slide 8</a:t>
            </a:r>
          </a:p>
        </p:txBody>
      </p:sp>
      <p:pic>
        <p:nvPicPr>
          <p:cNvPr id="198" name="Picture 197">
            <a:extLst>
              <a:ext uri="{FF2B5EF4-FFF2-40B4-BE49-F238E27FC236}">
                <a16:creationId xmlns:a16="http://schemas.microsoft.com/office/drawing/2014/main" id="{E9C9197D-1E13-D171-4D3F-DB21C29C53AF}"/>
              </a:ext>
            </a:extLst>
          </p:cNvPr>
          <p:cNvPicPr>
            <a:picLocks noChangeAspect="1"/>
          </p:cNvPicPr>
          <p:nvPr/>
        </p:nvPicPr>
        <p:blipFill>
          <a:blip r:embed="rId2"/>
          <a:stretch>
            <a:fillRect/>
          </a:stretch>
        </p:blipFill>
        <p:spPr>
          <a:xfrm>
            <a:off x="5185522" y="1444508"/>
            <a:ext cx="6767350" cy="3808831"/>
          </a:xfrm>
          <a:prstGeom prst="rect">
            <a:avLst/>
          </a:prstGeom>
        </p:spPr>
      </p:pic>
      <p:sp>
        <p:nvSpPr>
          <p:cNvPr id="199" name="TextBox 198">
            <a:extLst>
              <a:ext uri="{FF2B5EF4-FFF2-40B4-BE49-F238E27FC236}">
                <a16:creationId xmlns:a16="http://schemas.microsoft.com/office/drawing/2014/main" id="{0074E8A5-B5D6-350E-EF81-AD1EA119CCA2}"/>
              </a:ext>
            </a:extLst>
          </p:cNvPr>
          <p:cNvSpPr txBox="1"/>
          <p:nvPr/>
        </p:nvSpPr>
        <p:spPr>
          <a:xfrm>
            <a:off x="598809" y="1444508"/>
            <a:ext cx="3820790" cy="553998"/>
          </a:xfrm>
          <a:prstGeom prst="rect">
            <a:avLst/>
          </a:prstGeom>
          <a:noFill/>
        </p:spPr>
        <p:txBody>
          <a:bodyPr wrap="square" lIns="0" tIns="0" rIns="0" bIns="0" rtlCol="0">
            <a:spAutoFit/>
          </a:bodyPr>
          <a:lstStyle/>
          <a:p>
            <a:pPr algn="just"/>
            <a:r>
              <a:rPr lang="en-US" sz="1200" b="1" dirty="0"/>
              <a:t>Selected Timeframe</a:t>
            </a:r>
            <a:r>
              <a:rPr lang="en-US" sz="1200" dirty="0"/>
              <a:t>: Marketing campaign to run from </a:t>
            </a:r>
            <a:r>
              <a:rPr lang="en-US" sz="1200" b="1" dirty="0"/>
              <a:t>April</a:t>
            </a:r>
            <a:r>
              <a:rPr lang="en-US" sz="1200" dirty="0"/>
              <a:t> to </a:t>
            </a:r>
            <a:r>
              <a:rPr lang="en-US" sz="1200" b="1" dirty="0"/>
              <a:t>July</a:t>
            </a:r>
            <a:r>
              <a:rPr lang="en-US" sz="1200" dirty="0"/>
              <a:t>, aligning with peak sales periods for vodka, identified through historical sales data.</a:t>
            </a:r>
          </a:p>
        </p:txBody>
      </p:sp>
      <p:sp>
        <p:nvSpPr>
          <p:cNvPr id="203" name="TextBox 202">
            <a:extLst>
              <a:ext uri="{FF2B5EF4-FFF2-40B4-BE49-F238E27FC236}">
                <a16:creationId xmlns:a16="http://schemas.microsoft.com/office/drawing/2014/main" id="{C5342D1C-D63A-650F-0444-CB9CB2D1C064}"/>
              </a:ext>
            </a:extLst>
          </p:cNvPr>
          <p:cNvSpPr txBox="1"/>
          <p:nvPr/>
        </p:nvSpPr>
        <p:spPr>
          <a:xfrm>
            <a:off x="598809" y="3411206"/>
            <a:ext cx="3820790" cy="738664"/>
          </a:xfrm>
          <a:prstGeom prst="rect">
            <a:avLst/>
          </a:prstGeom>
          <a:noFill/>
        </p:spPr>
        <p:txBody>
          <a:bodyPr wrap="square" lIns="0" tIns="0" rIns="0" bIns="0" rtlCol="0">
            <a:spAutoFit/>
          </a:bodyPr>
          <a:lstStyle/>
          <a:p>
            <a:pPr algn="just"/>
            <a:r>
              <a:rPr lang="en-US" sz="1200" b="1" dirty="0"/>
              <a:t>Sentimental Purchasing</a:t>
            </a:r>
            <a:r>
              <a:rPr lang="en-US" sz="1200" dirty="0"/>
              <a:t>: Capitalize on positive summer experiences associated with relaxation and enjoyment, which can influence consumers to make nostalgic purchases even later in the year.</a:t>
            </a:r>
          </a:p>
        </p:txBody>
      </p:sp>
      <p:sp>
        <p:nvSpPr>
          <p:cNvPr id="204" name="TextBox 203">
            <a:extLst>
              <a:ext uri="{FF2B5EF4-FFF2-40B4-BE49-F238E27FC236}">
                <a16:creationId xmlns:a16="http://schemas.microsoft.com/office/drawing/2014/main" id="{9EF143CC-A3B0-84D6-DA57-1CED78152148}"/>
              </a:ext>
            </a:extLst>
          </p:cNvPr>
          <p:cNvSpPr txBox="1"/>
          <p:nvPr/>
        </p:nvSpPr>
        <p:spPr>
          <a:xfrm>
            <a:off x="598809" y="2336050"/>
            <a:ext cx="3820790" cy="738664"/>
          </a:xfrm>
          <a:prstGeom prst="rect">
            <a:avLst/>
          </a:prstGeom>
          <a:noFill/>
        </p:spPr>
        <p:txBody>
          <a:bodyPr wrap="square" lIns="0" tIns="0" rIns="0" bIns="0" rtlCol="0">
            <a:spAutoFit/>
          </a:bodyPr>
          <a:lstStyle/>
          <a:p>
            <a:pPr algn="just"/>
            <a:r>
              <a:rPr lang="en-US" sz="1200" b="1" dirty="0"/>
              <a:t>Seasonal Advantage</a:t>
            </a:r>
            <a:r>
              <a:rPr lang="en-US" sz="1200" dirty="0"/>
              <a:t>: The chosen months coincide with the summer vacation season, a time when consumer alcohol consumption typically increases due to social gatherings and holiday celebrations.</a:t>
            </a:r>
          </a:p>
        </p:txBody>
      </p:sp>
      <p:sp>
        <p:nvSpPr>
          <p:cNvPr id="205" name="TextBox 204">
            <a:extLst>
              <a:ext uri="{FF2B5EF4-FFF2-40B4-BE49-F238E27FC236}">
                <a16:creationId xmlns:a16="http://schemas.microsoft.com/office/drawing/2014/main" id="{52AD8F29-225E-2552-E160-8C35F9A4D02C}"/>
              </a:ext>
            </a:extLst>
          </p:cNvPr>
          <p:cNvSpPr txBox="1"/>
          <p:nvPr/>
        </p:nvSpPr>
        <p:spPr>
          <a:xfrm>
            <a:off x="598809" y="4486362"/>
            <a:ext cx="3820790" cy="738664"/>
          </a:xfrm>
          <a:prstGeom prst="rect">
            <a:avLst/>
          </a:prstGeom>
          <a:noFill/>
        </p:spPr>
        <p:txBody>
          <a:bodyPr wrap="square" lIns="0" tIns="0" rIns="0" bIns="0" rtlCol="0">
            <a:spAutoFit/>
          </a:bodyPr>
          <a:lstStyle/>
          <a:p>
            <a:pPr algn="just"/>
            <a:r>
              <a:rPr lang="en-US" sz="1200" b="1" dirty="0"/>
              <a:t>Long-Term Engagement</a:t>
            </a:r>
            <a:r>
              <a:rPr lang="en-US" sz="1200" dirty="0"/>
              <a:t>: Initiatives launched in these months can create lasting impressions, encouraging repeat purchases and establishing brand loyalty among new customers.</a:t>
            </a:r>
          </a:p>
        </p:txBody>
      </p:sp>
    </p:spTree>
    <p:extLst>
      <p:ext uri="{BB962C8B-B14F-4D97-AF65-F5344CB8AC3E}">
        <p14:creationId xmlns:p14="http://schemas.microsoft.com/office/powerpoint/2010/main" val="1221752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p:cNvSpPr txBox="1"/>
          <p:nvPr/>
        </p:nvSpPr>
        <p:spPr>
          <a:xfrm>
            <a:off x="4379184" y="2802994"/>
            <a:ext cx="3433632"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
        <p:nvSpPr>
          <p:cNvPr id="3" name="TextBox 2">
            <a:extLst>
              <a:ext uri="{FF2B5EF4-FFF2-40B4-BE49-F238E27FC236}">
                <a16:creationId xmlns:a16="http://schemas.microsoft.com/office/drawing/2014/main" id="{B1A0DA7D-6ED8-12D8-DEBF-4993CC00461D}"/>
              </a:ext>
            </a:extLst>
          </p:cNvPr>
          <p:cNvSpPr txBox="1"/>
          <p:nvPr/>
        </p:nvSpPr>
        <p:spPr>
          <a:xfrm>
            <a:off x="4768091" y="3665619"/>
            <a:ext cx="2655818" cy="215444"/>
          </a:xfrm>
          <a:prstGeom prst="rect">
            <a:avLst/>
          </a:prstGeom>
          <a:noFill/>
        </p:spPr>
        <p:txBody>
          <a:bodyPr wrap="square" lIns="0" tIns="0" rIns="0" bIns="0" rtlCol="0">
            <a:spAutoFit/>
          </a:bodyPr>
          <a:lstStyle/>
          <a:p>
            <a:pPr algn="ctr">
              <a:tabLst>
                <a:tab pos="347663" algn="l"/>
              </a:tabLst>
            </a:pPr>
            <a:r>
              <a:rPr lang="en-US" sz="1400" b="1" dirty="0">
                <a:solidFill>
                  <a:schemeClr val="bg1"/>
                </a:solidFill>
                <a:latin typeface="+mj-lt"/>
              </a:rPr>
              <a:t>THE END</a:t>
            </a:r>
          </a:p>
        </p:txBody>
      </p:sp>
    </p:spTree>
    <p:extLst>
      <p:ext uri="{BB962C8B-B14F-4D97-AF65-F5344CB8AC3E}">
        <p14:creationId xmlns:p14="http://schemas.microsoft.com/office/powerpoint/2010/main" val="33456282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959AAF9-783D-3D6C-F368-954AFCE88C28}"/>
              </a:ext>
            </a:extLst>
          </p:cNvPr>
          <p:cNvPicPr>
            <a:picLocks noChangeAspect="1"/>
          </p:cNvPicPr>
          <p:nvPr/>
        </p:nvPicPr>
        <p:blipFill>
          <a:blip r:embed="rId2"/>
          <a:stretch>
            <a:fillRect/>
          </a:stretch>
        </p:blipFill>
        <p:spPr>
          <a:xfrm>
            <a:off x="680301" y="2729992"/>
            <a:ext cx="5479749" cy="975445"/>
          </a:xfrm>
          <a:prstGeom prst="rect">
            <a:avLst/>
          </a:prstGeom>
        </p:spPr>
      </p:pic>
      <p:sp>
        <p:nvSpPr>
          <p:cNvPr id="5" name="Rectangle 4">
            <a:extLst>
              <a:ext uri="{FF2B5EF4-FFF2-40B4-BE49-F238E27FC236}">
                <a16:creationId xmlns:a16="http://schemas.microsoft.com/office/drawing/2014/main" id="{6C718D57-162C-08B0-F826-9E294743E83D}"/>
              </a:ext>
              <a:ext uri="{C183D7F6-B498-43B3-948B-1728B52AA6E4}">
                <adec:decorative xmlns:adec="http://schemas.microsoft.com/office/drawing/2017/decorative" val="1"/>
              </a:ext>
            </a:extLst>
          </p:cNvPr>
          <p:cNvSpPr/>
          <p:nvPr/>
        </p:nvSpPr>
        <p:spPr>
          <a:xfrm>
            <a:off x="696460" y="4337920"/>
            <a:ext cx="5463591" cy="975445"/>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C00619EC-737B-54E9-4237-AA5506E80218}"/>
              </a:ext>
              <a:ext uri="{C183D7F6-B498-43B3-948B-1728B52AA6E4}">
                <adec:decorative xmlns:adec="http://schemas.microsoft.com/office/drawing/2017/decorative" val="1"/>
              </a:ext>
            </a:extLst>
          </p:cNvPr>
          <p:cNvSpPr/>
          <p:nvPr/>
        </p:nvSpPr>
        <p:spPr>
          <a:xfrm>
            <a:off x="7828546" y="1173619"/>
            <a:ext cx="4078907" cy="4088192"/>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29" name="Rectangle 1028">
            <a:extLst>
              <a:ext uri="{C183D7F6-B498-43B3-948B-1728B52AA6E4}">
                <adec:decorative xmlns:adec="http://schemas.microsoft.com/office/drawing/2017/decorative" val="1"/>
              </a:ext>
            </a:extLst>
          </p:cNvPr>
          <p:cNvSpPr/>
          <p:nvPr/>
        </p:nvSpPr>
        <p:spPr>
          <a:xfrm>
            <a:off x="680301" y="1173619"/>
            <a:ext cx="5479750" cy="976023"/>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TextBox 109"/>
          <p:cNvSpPr txBox="1"/>
          <p:nvPr/>
        </p:nvSpPr>
        <p:spPr>
          <a:xfrm>
            <a:off x="4754073" y="196516"/>
            <a:ext cx="2681824"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Business task </a:t>
            </a:r>
          </a:p>
        </p:txBody>
      </p:sp>
      <p:grpSp>
        <p:nvGrpSpPr>
          <p:cNvPr id="61" name="Group 60" descr="This is an icon of a chart. "/>
          <p:cNvGrpSpPr/>
          <p:nvPr/>
        </p:nvGrpSpPr>
        <p:grpSpPr>
          <a:xfrm>
            <a:off x="9178091" y="4509010"/>
            <a:ext cx="377200" cy="179334"/>
            <a:chOff x="4254500" y="2100263"/>
            <a:chExt cx="1906588" cy="906463"/>
          </a:xfrm>
        </p:grpSpPr>
        <p:sp>
          <p:nvSpPr>
            <p:cNvPr id="62"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3"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4"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35" name="TextBox 134"/>
          <p:cNvSpPr txBox="1"/>
          <p:nvPr/>
        </p:nvSpPr>
        <p:spPr>
          <a:xfrm>
            <a:off x="10431800" y="4886089"/>
            <a:ext cx="1221132" cy="138499"/>
          </a:xfrm>
          <a:prstGeom prst="rect">
            <a:avLst/>
          </a:prstGeom>
          <a:noFill/>
        </p:spPr>
        <p:txBody>
          <a:bodyPr wrap="square" lIns="0" tIns="0" rIns="0" bIns="0" rtlCol="0">
            <a:spAutoFit/>
          </a:bodyPr>
          <a:lstStyle/>
          <a:p>
            <a:r>
              <a:rPr lang="en-US" sz="900" i="1" dirty="0"/>
              <a:t>*Generated by DALL-E 3</a:t>
            </a:r>
          </a:p>
        </p:txBody>
      </p:sp>
      <p:sp>
        <p:nvSpPr>
          <p:cNvPr id="31" name="TextBox 30">
            <a:extLst>
              <a:ext uri="{FF2B5EF4-FFF2-40B4-BE49-F238E27FC236}">
                <a16:creationId xmlns:a16="http://schemas.microsoft.com/office/drawing/2014/main" id="{F4540AC0-E369-4AD9-BBDB-C2E2E1409CDE}"/>
              </a:ext>
            </a:extLst>
          </p:cNvPr>
          <p:cNvSpPr txBox="1"/>
          <p:nvPr/>
        </p:nvSpPr>
        <p:spPr>
          <a:xfrm>
            <a:off x="770024" y="4502476"/>
            <a:ext cx="5221089" cy="646331"/>
          </a:xfrm>
          <a:prstGeom prst="rect">
            <a:avLst/>
          </a:prstGeom>
          <a:noFill/>
        </p:spPr>
        <p:txBody>
          <a:bodyPr wrap="square" lIns="0" tIns="0" rIns="0" bIns="0" rtlCol="0">
            <a:spAutoFit/>
          </a:bodyPr>
          <a:lstStyle/>
          <a:p>
            <a:pPr algn="just"/>
            <a:r>
              <a:rPr lang="en-US" sz="1400" b="1" dirty="0"/>
              <a:t>Promotional Strategy</a:t>
            </a:r>
            <a:r>
              <a:rPr lang="en-US" sz="1400" dirty="0"/>
              <a:t>: Selection of stores for exclusive advertising campaigns, special promotions, and dedicated display units such as specialized shelves or coolers exclusively for this new product.</a:t>
            </a:r>
          </a:p>
        </p:txBody>
      </p:sp>
      <p:sp>
        <p:nvSpPr>
          <p:cNvPr id="32" name="TextBox 31">
            <a:extLst>
              <a:ext uri="{FF2B5EF4-FFF2-40B4-BE49-F238E27FC236}">
                <a16:creationId xmlns:a16="http://schemas.microsoft.com/office/drawing/2014/main" id="{9C2A804C-860C-42CE-B071-DD567E25871D}"/>
              </a:ext>
            </a:extLst>
          </p:cNvPr>
          <p:cNvSpPr txBox="1"/>
          <p:nvPr/>
        </p:nvSpPr>
        <p:spPr>
          <a:xfrm>
            <a:off x="770025" y="1446186"/>
            <a:ext cx="5221088" cy="430887"/>
          </a:xfrm>
          <a:prstGeom prst="rect">
            <a:avLst/>
          </a:prstGeom>
          <a:noFill/>
        </p:spPr>
        <p:txBody>
          <a:bodyPr wrap="square" lIns="0" tIns="0" rIns="0" bIns="0" rtlCol="0">
            <a:spAutoFit/>
          </a:bodyPr>
          <a:lstStyle/>
          <a:p>
            <a:pPr algn="just"/>
            <a:r>
              <a:rPr lang="en-US" sz="1400" b="1" dirty="0"/>
              <a:t>Objective</a:t>
            </a:r>
            <a:r>
              <a:rPr lang="en-US" sz="1400" dirty="0"/>
              <a:t>: Identify the most effective date and store locations within specific Iowa counties for the introduction of a new American vodka.</a:t>
            </a:r>
          </a:p>
        </p:txBody>
      </p:sp>
      <p:sp>
        <p:nvSpPr>
          <p:cNvPr id="30" name="Freeform 19">
            <a:extLst>
              <a:ext uri="{FF2B5EF4-FFF2-40B4-BE49-F238E27FC236}">
                <a16:creationId xmlns:a16="http://schemas.microsoft.com/office/drawing/2014/main" id="{189E3C56-F900-44E7-BF74-7509E4A585C5}"/>
              </a:ex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2" name="Title 1" hidden="1">
            <a:extLst>
              <a:ext uri="{FF2B5EF4-FFF2-40B4-BE49-F238E27FC236}">
                <a16:creationId xmlns:a16="http://schemas.microsoft.com/office/drawing/2014/main" id="{57154957-68AB-414D-8F5B-A49D3A2612B1}"/>
              </a:ext>
            </a:extLst>
          </p:cNvPr>
          <p:cNvSpPr>
            <a:spLocks noGrp="1"/>
          </p:cNvSpPr>
          <p:nvPr>
            <p:ph type="title"/>
          </p:nvPr>
        </p:nvSpPr>
        <p:spPr/>
        <p:txBody>
          <a:bodyPr/>
          <a:lstStyle/>
          <a:p>
            <a:r>
              <a:rPr lang="en-US" dirty="0"/>
              <a:t>Slide 2</a:t>
            </a:r>
          </a:p>
        </p:txBody>
      </p:sp>
      <p:pic>
        <p:nvPicPr>
          <p:cNvPr id="1026" name="Picture 2" descr="Image">
            <a:extLst>
              <a:ext uri="{FF2B5EF4-FFF2-40B4-BE49-F238E27FC236}">
                <a16:creationId xmlns:a16="http://schemas.microsoft.com/office/drawing/2014/main" id="{9D227F56-4C55-E03E-0BA1-E4BDDFD11D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0633" y="1421521"/>
            <a:ext cx="3462299" cy="3464568"/>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0ADA967-9B31-6804-1FA6-7AF62BB7A28B}"/>
              </a:ext>
            </a:extLst>
          </p:cNvPr>
          <p:cNvSpPr txBox="1"/>
          <p:nvPr/>
        </p:nvSpPr>
        <p:spPr>
          <a:xfrm>
            <a:off x="770025" y="2894548"/>
            <a:ext cx="5221088" cy="646331"/>
          </a:xfrm>
          <a:prstGeom prst="rect">
            <a:avLst/>
          </a:prstGeom>
          <a:noFill/>
        </p:spPr>
        <p:txBody>
          <a:bodyPr wrap="square" lIns="0" tIns="0" rIns="0" bIns="0" rtlCol="0">
            <a:spAutoFit/>
          </a:bodyPr>
          <a:lstStyle/>
          <a:p>
            <a:pPr algn="just"/>
            <a:r>
              <a:rPr lang="en-US" sz="1400" b="1" dirty="0"/>
              <a:t>Geographical Focus</a:t>
            </a:r>
            <a:r>
              <a:rPr lang="en-US" sz="1400" dirty="0"/>
              <a:t>: Analyze past sales data to pinpoint high-performance liquor stores across selected counties in Iowa, ensuring the chosen locations align with potential market demand for vodka.</a:t>
            </a:r>
          </a:p>
        </p:txBody>
      </p:sp>
    </p:spTree>
    <p:extLst>
      <p:ext uri="{BB962C8B-B14F-4D97-AF65-F5344CB8AC3E}">
        <p14:creationId xmlns:p14="http://schemas.microsoft.com/office/powerpoint/2010/main" val="30413160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0672754-DD88-14A2-9985-3AFA47BC1453}"/>
              </a:ext>
            </a:extLst>
          </p:cNvPr>
          <p:cNvSpPr/>
          <p:nvPr/>
        </p:nvSpPr>
        <p:spPr>
          <a:xfrm>
            <a:off x="6913534" y="1428916"/>
            <a:ext cx="4739397" cy="3505386"/>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150" name="Rectangle 149"/>
          <p:cNvSpPr/>
          <p:nvPr/>
        </p:nvSpPr>
        <p:spPr>
          <a:xfrm>
            <a:off x="539068" y="1428916"/>
            <a:ext cx="4739397" cy="3505386"/>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90464" cy="307777"/>
          </a:xfrm>
          <a:prstGeom prst="rect">
            <a:avLst/>
          </a:prstGeom>
          <a:noFill/>
        </p:spPr>
        <p:txBody>
          <a:bodyPr wrap="none" rtlCol="0">
            <a:spAutoFit/>
          </a:bodyPr>
          <a:lstStyle/>
          <a:p>
            <a:r>
              <a:rPr lang="en-US" sz="1400" b="1" dirty="0">
                <a:solidFill>
                  <a:schemeClr val="bg1"/>
                </a:solidFill>
              </a:rPr>
              <a:t>3</a:t>
            </a:r>
          </a:p>
        </p:txBody>
      </p:sp>
      <p:sp>
        <p:nvSpPr>
          <p:cNvPr id="41" name="TextBox 40"/>
          <p:cNvSpPr txBox="1"/>
          <p:nvPr/>
        </p:nvSpPr>
        <p:spPr>
          <a:xfrm>
            <a:off x="793388" y="1531296"/>
            <a:ext cx="3834834" cy="215444"/>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dirty="0">
                <a:solidFill>
                  <a:srgbClr val="1F2229"/>
                </a:solidFill>
              </a:rPr>
              <a:t>Name: Iowa Liquor Sales</a:t>
            </a:r>
          </a:p>
        </p:txBody>
      </p:sp>
      <p:sp>
        <p:nvSpPr>
          <p:cNvPr id="83" name="TextBox 82">
            <a:extLst>
              <a:ext uri="{FF2B5EF4-FFF2-40B4-BE49-F238E27FC236}">
                <a16:creationId xmlns:a16="http://schemas.microsoft.com/office/drawing/2014/main" id="{DCD843C5-0DBD-4721-ACAD-288CC256EF82}"/>
              </a:ext>
            </a:extLst>
          </p:cNvPr>
          <p:cNvSpPr txBox="1"/>
          <p:nvPr/>
        </p:nvSpPr>
        <p:spPr>
          <a:xfrm>
            <a:off x="5278465" y="165381"/>
            <a:ext cx="1635064"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Dataset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6" name="Picture 5">
            <a:extLst>
              <a:ext uri="{FF2B5EF4-FFF2-40B4-BE49-F238E27FC236}">
                <a16:creationId xmlns:a16="http://schemas.microsoft.com/office/drawing/2014/main" id="{C244F9A4-B69D-86C8-CC19-63E04439FEBF}"/>
              </a:ext>
            </a:extLst>
          </p:cNvPr>
          <p:cNvPicPr>
            <a:picLocks noChangeAspect="1"/>
          </p:cNvPicPr>
          <p:nvPr/>
        </p:nvPicPr>
        <p:blipFill>
          <a:blip r:embed="rId2"/>
          <a:stretch>
            <a:fillRect/>
          </a:stretch>
        </p:blipFill>
        <p:spPr>
          <a:xfrm>
            <a:off x="7157378" y="1769725"/>
            <a:ext cx="4251708" cy="2823767"/>
          </a:xfrm>
          <a:prstGeom prst="rect">
            <a:avLst/>
          </a:prstGeom>
        </p:spPr>
      </p:pic>
      <p:sp>
        <p:nvSpPr>
          <p:cNvPr id="7" name="TextBox 6">
            <a:extLst>
              <a:ext uri="{FF2B5EF4-FFF2-40B4-BE49-F238E27FC236}">
                <a16:creationId xmlns:a16="http://schemas.microsoft.com/office/drawing/2014/main" id="{BDA20D77-04E3-7F17-D4B7-DF82DD6168FA}"/>
              </a:ext>
            </a:extLst>
          </p:cNvPr>
          <p:cNvSpPr txBox="1"/>
          <p:nvPr/>
        </p:nvSpPr>
        <p:spPr>
          <a:xfrm>
            <a:off x="7157378" y="4683105"/>
            <a:ext cx="3356811" cy="161583"/>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1050" i="1" dirty="0">
                <a:solidFill>
                  <a:srgbClr val="1F2229"/>
                </a:solidFill>
              </a:rPr>
              <a:t>Author: John Hernandez, Unsplash</a:t>
            </a:r>
          </a:p>
        </p:txBody>
      </p:sp>
      <p:sp>
        <p:nvSpPr>
          <p:cNvPr id="9" name="TextBox 8">
            <a:extLst>
              <a:ext uri="{FF2B5EF4-FFF2-40B4-BE49-F238E27FC236}">
                <a16:creationId xmlns:a16="http://schemas.microsoft.com/office/drawing/2014/main" id="{C0CDD955-224D-8606-FDD7-BC4BB2B7BF07}"/>
              </a:ext>
            </a:extLst>
          </p:cNvPr>
          <p:cNvSpPr txBox="1"/>
          <p:nvPr/>
        </p:nvSpPr>
        <p:spPr>
          <a:xfrm>
            <a:off x="793388" y="1963813"/>
            <a:ext cx="3834834" cy="215444"/>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dirty="0">
                <a:solidFill>
                  <a:srgbClr val="1F2229"/>
                </a:solidFill>
              </a:rPr>
              <a:t>Provider: Alcoholic Beverages Division</a:t>
            </a:r>
          </a:p>
        </p:txBody>
      </p:sp>
      <p:sp>
        <p:nvSpPr>
          <p:cNvPr id="10" name="TextBox 9">
            <a:extLst>
              <a:ext uri="{FF2B5EF4-FFF2-40B4-BE49-F238E27FC236}">
                <a16:creationId xmlns:a16="http://schemas.microsoft.com/office/drawing/2014/main" id="{6DB78936-56F8-4D64-FA52-9F370012FA98}"/>
              </a:ext>
            </a:extLst>
          </p:cNvPr>
          <p:cNvSpPr txBox="1"/>
          <p:nvPr/>
        </p:nvSpPr>
        <p:spPr>
          <a:xfrm>
            <a:off x="793388" y="2396330"/>
            <a:ext cx="3834834" cy="1292662"/>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dirty="0">
                <a:solidFill>
                  <a:srgbClr val="1F2229"/>
                </a:solidFill>
              </a:rPr>
              <a:t>Description: This dataset contains the spirits purchase information of Iowa Class “E” liquor licensees by product and date of purchase from 1.01.2012 to current. The dataset can be used to analyze total spirits sales in Iowa of individual products at the store level.</a:t>
            </a:r>
          </a:p>
        </p:txBody>
      </p:sp>
      <p:sp>
        <p:nvSpPr>
          <p:cNvPr id="11" name="TextBox 10">
            <a:extLst>
              <a:ext uri="{FF2B5EF4-FFF2-40B4-BE49-F238E27FC236}">
                <a16:creationId xmlns:a16="http://schemas.microsoft.com/office/drawing/2014/main" id="{2A615B37-5A3E-D095-C659-866ADC2CC8BF}"/>
              </a:ext>
            </a:extLst>
          </p:cNvPr>
          <p:cNvSpPr txBox="1"/>
          <p:nvPr/>
        </p:nvSpPr>
        <p:spPr>
          <a:xfrm>
            <a:off x="793388" y="4334626"/>
            <a:ext cx="3420979" cy="215444"/>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dirty="0">
                <a:solidFill>
                  <a:srgbClr val="1F2229"/>
                </a:solidFill>
              </a:rPr>
              <a:t>Link: </a:t>
            </a:r>
            <a:r>
              <a:rPr lang="en-US" dirty="0">
                <a:hlinkClick r:id="rId3"/>
              </a:rPr>
              <a:t>Iowa Liquor Sales | data.iowa.gov</a:t>
            </a:r>
            <a:r>
              <a:rPr lang="en-US" dirty="0">
                <a:solidFill>
                  <a:srgbClr val="1F2229"/>
                </a:solidFill>
              </a:rPr>
              <a:t> </a:t>
            </a:r>
          </a:p>
        </p:txBody>
      </p:sp>
      <p:sp>
        <p:nvSpPr>
          <p:cNvPr id="12" name="TextBox 11">
            <a:extLst>
              <a:ext uri="{FF2B5EF4-FFF2-40B4-BE49-F238E27FC236}">
                <a16:creationId xmlns:a16="http://schemas.microsoft.com/office/drawing/2014/main" id="{9279D42B-DECC-DCF6-3D35-23642821A12C}"/>
              </a:ext>
            </a:extLst>
          </p:cNvPr>
          <p:cNvSpPr txBox="1"/>
          <p:nvPr/>
        </p:nvSpPr>
        <p:spPr>
          <a:xfrm>
            <a:off x="793388" y="3904087"/>
            <a:ext cx="3661536" cy="215444"/>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dirty="0">
                <a:solidFill>
                  <a:srgbClr val="1F2229"/>
                </a:solidFill>
              </a:rPr>
              <a:t>Updates: This dataset is updated monthly </a:t>
            </a:r>
          </a:p>
        </p:txBody>
      </p:sp>
    </p:spTree>
    <p:extLst>
      <p:ext uri="{BB962C8B-B14F-4D97-AF65-F5344CB8AC3E}">
        <p14:creationId xmlns:p14="http://schemas.microsoft.com/office/powerpoint/2010/main" val="15197772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Rectangle 149"/>
          <p:cNvSpPr/>
          <p:nvPr/>
        </p:nvSpPr>
        <p:spPr>
          <a:xfrm>
            <a:off x="1296124" y="867960"/>
            <a:ext cx="9599752" cy="5367354"/>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20" name="Freeform 19">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21" name="TextBox 20"/>
          <p:cNvSpPr txBox="1"/>
          <p:nvPr/>
        </p:nvSpPr>
        <p:spPr>
          <a:xfrm>
            <a:off x="11907454" y="6481180"/>
            <a:ext cx="280846" cy="307777"/>
          </a:xfrm>
          <a:prstGeom prst="rect">
            <a:avLst/>
          </a:prstGeom>
          <a:noFill/>
        </p:spPr>
        <p:txBody>
          <a:bodyPr wrap="none" rtlCol="0">
            <a:spAutoFit/>
          </a:bodyPr>
          <a:lstStyle/>
          <a:p>
            <a:r>
              <a:rPr lang="en-US" sz="1400" b="1" dirty="0">
                <a:solidFill>
                  <a:schemeClr val="bg1"/>
                </a:solidFill>
              </a:rPr>
              <a:t>4</a:t>
            </a:r>
          </a:p>
        </p:txBody>
      </p:sp>
      <p:sp>
        <p:nvSpPr>
          <p:cNvPr id="83" name="TextBox 82">
            <a:extLst>
              <a:ext uri="{FF2B5EF4-FFF2-40B4-BE49-F238E27FC236}">
                <a16:creationId xmlns:a16="http://schemas.microsoft.com/office/drawing/2014/main" id="{DCD843C5-0DBD-4721-ACAD-288CC256EF82}"/>
              </a:ext>
            </a:extLst>
          </p:cNvPr>
          <p:cNvSpPr txBox="1"/>
          <p:nvPr/>
        </p:nvSpPr>
        <p:spPr>
          <a:xfrm>
            <a:off x="3521581" y="165381"/>
            <a:ext cx="5148846"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Exploratory Data Analysis </a:t>
            </a:r>
          </a:p>
        </p:txBody>
      </p:sp>
      <p:sp>
        <p:nvSpPr>
          <p:cNvPr id="4" name="Title 3" hidden="1">
            <a:extLst>
              <a:ext uri="{FF2B5EF4-FFF2-40B4-BE49-F238E27FC236}">
                <a16:creationId xmlns:a16="http://schemas.microsoft.com/office/drawing/2014/main" id="{19D7E498-2D9B-4F60-93FF-25DEC5873336}"/>
              </a:ext>
            </a:extLst>
          </p:cNvPr>
          <p:cNvSpPr>
            <a:spLocks noGrp="1"/>
          </p:cNvSpPr>
          <p:nvPr>
            <p:ph type="title"/>
          </p:nvPr>
        </p:nvSpPr>
        <p:spPr/>
        <p:txBody>
          <a:bodyPr/>
          <a:lstStyle/>
          <a:p>
            <a:r>
              <a:rPr lang="en-US" dirty="0"/>
              <a:t>Slide 3</a:t>
            </a:r>
          </a:p>
        </p:txBody>
      </p:sp>
      <p:pic>
        <p:nvPicPr>
          <p:cNvPr id="13" name="Picture 12">
            <a:extLst>
              <a:ext uri="{FF2B5EF4-FFF2-40B4-BE49-F238E27FC236}">
                <a16:creationId xmlns:a16="http://schemas.microsoft.com/office/drawing/2014/main" id="{B07E4380-5BD9-AB6E-75E4-26A381EDC0F3}"/>
              </a:ext>
            </a:extLst>
          </p:cNvPr>
          <p:cNvPicPr>
            <a:picLocks noChangeAspect="1"/>
          </p:cNvPicPr>
          <p:nvPr/>
        </p:nvPicPr>
        <p:blipFill>
          <a:blip r:embed="rId2"/>
          <a:stretch>
            <a:fillRect/>
          </a:stretch>
        </p:blipFill>
        <p:spPr>
          <a:xfrm>
            <a:off x="1296124" y="867960"/>
            <a:ext cx="9599752" cy="5472363"/>
          </a:xfrm>
          <a:prstGeom prst="rect">
            <a:avLst/>
          </a:prstGeom>
        </p:spPr>
      </p:pic>
    </p:spTree>
    <p:extLst>
      <p:ext uri="{BB962C8B-B14F-4D97-AF65-F5344CB8AC3E}">
        <p14:creationId xmlns:p14="http://schemas.microsoft.com/office/powerpoint/2010/main" val="1560159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556318" y="3059668"/>
            <a:ext cx="3079368" cy="1477328"/>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Strategy A</a:t>
            </a:r>
          </a:p>
          <a:p>
            <a:pPr algn="ctr">
              <a:tabLst>
                <a:tab pos="347663" algn="l"/>
              </a:tabLst>
            </a:pPr>
            <a:endParaRPr lang="en-US" sz="4800" b="1" dirty="0">
              <a:solidFill>
                <a:srgbClr val="FFFFFF"/>
              </a:solidFill>
              <a:latin typeface="+mj-lt"/>
            </a:endParaRP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2680451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Freeform 37">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2" name="TextBox 41"/>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6</a:t>
            </a:r>
          </a:p>
        </p:txBody>
      </p:sp>
      <p:sp>
        <p:nvSpPr>
          <p:cNvPr id="118" name="Rectangle 117" descr="This is a chart. "/>
          <p:cNvSpPr/>
          <p:nvPr/>
        </p:nvSpPr>
        <p:spPr>
          <a:xfrm>
            <a:off x="5041425" y="1300671"/>
            <a:ext cx="6583653" cy="4190601"/>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a:extLst>
              <a:ext uri="{C183D7F6-B498-43B3-948B-1728B52AA6E4}">
                <adec:decorative xmlns:adec="http://schemas.microsoft.com/office/drawing/2017/decorative" val="1"/>
              </a:ext>
            </a:extLst>
          </p:cNvPr>
          <p:cNvSpPr/>
          <p:nvPr/>
        </p:nvSpPr>
        <p:spPr>
          <a:xfrm>
            <a:off x="966021" y="3592227"/>
            <a:ext cx="2864928" cy="746432"/>
          </a:xfrm>
          <a:prstGeom prst="rect">
            <a:avLst/>
          </a:prstGeom>
          <a:gradFill flip="none" rotWithShape="1">
            <a:gsLst>
              <a:gs pos="100000">
                <a:schemeClr val="bg1"/>
              </a:gs>
              <a:gs pos="70000">
                <a:srgbClr val="515A6B"/>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Oval 77">
            <a:extLst>
              <a:ext uri="{C183D7F6-B498-43B3-948B-1728B52AA6E4}">
                <adec:decorative xmlns:adec="http://schemas.microsoft.com/office/drawing/2017/decorative" val="1"/>
              </a:ext>
            </a:extLst>
          </p:cNvPr>
          <p:cNvSpPr/>
          <p:nvPr/>
        </p:nvSpPr>
        <p:spPr>
          <a:xfrm>
            <a:off x="642347" y="3592227"/>
            <a:ext cx="746432" cy="746432"/>
          </a:xfrm>
          <a:prstGeom prst="ellipse">
            <a:avLst/>
          </a:prstGeom>
          <a:solidFill>
            <a:srgbClr val="30353F"/>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0" name="Group 79" descr="This is an icon of paper money."/>
          <p:cNvGrpSpPr/>
          <p:nvPr/>
        </p:nvGrpSpPr>
        <p:grpSpPr>
          <a:xfrm>
            <a:off x="837116" y="3862889"/>
            <a:ext cx="361038" cy="205107"/>
            <a:chOff x="3283332" y="3275035"/>
            <a:chExt cx="479215" cy="272245"/>
          </a:xfrm>
        </p:grpSpPr>
        <p:sp>
          <p:nvSpPr>
            <p:cNvPr id="81" name="Freeform 11"/>
            <p:cNvSpPr>
              <a:spLocks noEditPoints="1"/>
            </p:cNvSpPr>
            <p:nvPr/>
          </p:nvSpPr>
          <p:spPr bwMode="auto">
            <a:xfrm>
              <a:off x="3283332" y="3275035"/>
              <a:ext cx="479215" cy="272245"/>
            </a:xfrm>
            <a:custGeom>
              <a:avLst/>
              <a:gdLst>
                <a:gd name="T0" fmla="*/ 2004 w 2048"/>
                <a:gd name="T1" fmla="*/ 0 h 1162"/>
                <a:gd name="T2" fmla="*/ 44 w 2048"/>
                <a:gd name="T3" fmla="*/ 0 h 1162"/>
                <a:gd name="T4" fmla="*/ 0 w 2048"/>
                <a:gd name="T5" fmla="*/ 44 h 1162"/>
                <a:gd name="T6" fmla="*/ 0 w 2048"/>
                <a:gd name="T7" fmla="*/ 1118 h 1162"/>
                <a:gd name="T8" fmla="*/ 44 w 2048"/>
                <a:gd name="T9" fmla="*/ 1162 h 1162"/>
                <a:gd name="T10" fmla="*/ 2004 w 2048"/>
                <a:gd name="T11" fmla="*/ 1162 h 1162"/>
                <a:gd name="T12" fmla="*/ 2048 w 2048"/>
                <a:gd name="T13" fmla="*/ 1118 h 1162"/>
                <a:gd name="T14" fmla="*/ 2048 w 2048"/>
                <a:gd name="T15" fmla="*/ 44 h 1162"/>
                <a:gd name="T16" fmla="*/ 2004 w 2048"/>
                <a:gd name="T17" fmla="*/ 0 h 1162"/>
                <a:gd name="T18" fmla="*/ 88 w 2048"/>
                <a:gd name="T19" fmla="*/ 88 h 1162"/>
                <a:gd name="T20" fmla="*/ 312 w 2048"/>
                <a:gd name="T21" fmla="*/ 88 h 1162"/>
                <a:gd name="T22" fmla="*/ 88 w 2048"/>
                <a:gd name="T23" fmla="*/ 311 h 1162"/>
                <a:gd name="T24" fmla="*/ 88 w 2048"/>
                <a:gd name="T25" fmla="*/ 88 h 1162"/>
                <a:gd name="T26" fmla="*/ 88 w 2048"/>
                <a:gd name="T27" fmla="*/ 1074 h 1162"/>
                <a:gd name="T28" fmla="*/ 88 w 2048"/>
                <a:gd name="T29" fmla="*/ 851 h 1162"/>
                <a:gd name="T30" fmla="*/ 312 w 2048"/>
                <a:gd name="T31" fmla="*/ 1074 h 1162"/>
                <a:gd name="T32" fmla="*/ 88 w 2048"/>
                <a:gd name="T33" fmla="*/ 1074 h 1162"/>
                <a:gd name="T34" fmla="*/ 1960 w 2048"/>
                <a:gd name="T35" fmla="*/ 1074 h 1162"/>
                <a:gd name="T36" fmla="*/ 1736 w 2048"/>
                <a:gd name="T37" fmla="*/ 1074 h 1162"/>
                <a:gd name="T38" fmla="*/ 1960 w 2048"/>
                <a:gd name="T39" fmla="*/ 851 h 1162"/>
                <a:gd name="T40" fmla="*/ 1960 w 2048"/>
                <a:gd name="T41" fmla="*/ 1074 h 1162"/>
                <a:gd name="T42" fmla="*/ 1960 w 2048"/>
                <a:gd name="T43" fmla="*/ 762 h 1162"/>
                <a:gd name="T44" fmla="*/ 1648 w 2048"/>
                <a:gd name="T45" fmla="*/ 1074 h 1162"/>
                <a:gd name="T46" fmla="*/ 400 w 2048"/>
                <a:gd name="T47" fmla="*/ 1074 h 1162"/>
                <a:gd name="T48" fmla="*/ 88 w 2048"/>
                <a:gd name="T49" fmla="*/ 762 h 1162"/>
                <a:gd name="T50" fmla="*/ 88 w 2048"/>
                <a:gd name="T51" fmla="*/ 400 h 1162"/>
                <a:gd name="T52" fmla="*/ 400 w 2048"/>
                <a:gd name="T53" fmla="*/ 88 h 1162"/>
                <a:gd name="T54" fmla="*/ 1648 w 2048"/>
                <a:gd name="T55" fmla="*/ 88 h 1162"/>
                <a:gd name="T56" fmla="*/ 1960 w 2048"/>
                <a:gd name="T57" fmla="*/ 400 h 1162"/>
                <a:gd name="T58" fmla="*/ 1960 w 2048"/>
                <a:gd name="T59" fmla="*/ 762 h 1162"/>
                <a:gd name="T60" fmla="*/ 1960 w 2048"/>
                <a:gd name="T61" fmla="*/ 311 h 1162"/>
                <a:gd name="T62" fmla="*/ 1736 w 2048"/>
                <a:gd name="T63" fmla="*/ 88 h 1162"/>
                <a:gd name="T64" fmla="*/ 1960 w 2048"/>
                <a:gd name="T65" fmla="*/ 88 h 1162"/>
                <a:gd name="T66" fmla="*/ 1960 w 2048"/>
                <a:gd name="T67" fmla="*/ 311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48" h="1162">
                  <a:moveTo>
                    <a:pt x="2004" y="0"/>
                  </a:moveTo>
                  <a:cubicBezTo>
                    <a:pt x="44" y="0"/>
                    <a:pt x="44" y="0"/>
                    <a:pt x="44" y="0"/>
                  </a:cubicBezTo>
                  <a:cubicBezTo>
                    <a:pt x="20" y="0"/>
                    <a:pt x="0" y="19"/>
                    <a:pt x="0" y="44"/>
                  </a:cubicBezTo>
                  <a:cubicBezTo>
                    <a:pt x="0" y="1118"/>
                    <a:pt x="0" y="1118"/>
                    <a:pt x="0" y="1118"/>
                  </a:cubicBezTo>
                  <a:cubicBezTo>
                    <a:pt x="0" y="1143"/>
                    <a:pt x="20" y="1162"/>
                    <a:pt x="44" y="1162"/>
                  </a:cubicBezTo>
                  <a:cubicBezTo>
                    <a:pt x="2004" y="1162"/>
                    <a:pt x="2004" y="1162"/>
                    <a:pt x="2004" y="1162"/>
                  </a:cubicBezTo>
                  <a:cubicBezTo>
                    <a:pt x="2028" y="1162"/>
                    <a:pt x="2048" y="1143"/>
                    <a:pt x="2048" y="1118"/>
                  </a:cubicBezTo>
                  <a:cubicBezTo>
                    <a:pt x="2048" y="44"/>
                    <a:pt x="2048" y="44"/>
                    <a:pt x="2048" y="44"/>
                  </a:cubicBezTo>
                  <a:cubicBezTo>
                    <a:pt x="2048" y="19"/>
                    <a:pt x="2028" y="0"/>
                    <a:pt x="2004" y="0"/>
                  </a:cubicBezTo>
                  <a:close/>
                  <a:moveTo>
                    <a:pt x="88" y="88"/>
                  </a:moveTo>
                  <a:cubicBezTo>
                    <a:pt x="312" y="88"/>
                    <a:pt x="312" y="88"/>
                    <a:pt x="312" y="88"/>
                  </a:cubicBezTo>
                  <a:cubicBezTo>
                    <a:pt x="293" y="202"/>
                    <a:pt x="202" y="292"/>
                    <a:pt x="88" y="311"/>
                  </a:cubicBezTo>
                  <a:lnTo>
                    <a:pt x="88" y="88"/>
                  </a:lnTo>
                  <a:close/>
                  <a:moveTo>
                    <a:pt x="88" y="1074"/>
                  </a:moveTo>
                  <a:cubicBezTo>
                    <a:pt x="88" y="851"/>
                    <a:pt x="88" y="851"/>
                    <a:pt x="88" y="851"/>
                  </a:cubicBezTo>
                  <a:cubicBezTo>
                    <a:pt x="202" y="870"/>
                    <a:pt x="293" y="960"/>
                    <a:pt x="312" y="1074"/>
                  </a:cubicBezTo>
                  <a:lnTo>
                    <a:pt x="88" y="1074"/>
                  </a:lnTo>
                  <a:close/>
                  <a:moveTo>
                    <a:pt x="1960" y="1074"/>
                  </a:moveTo>
                  <a:cubicBezTo>
                    <a:pt x="1736" y="1074"/>
                    <a:pt x="1736" y="1074"/>
                    <a:pt x="1736" y="1074"/>
                  </a:cubicBezTo>
                  <a:cubicBezTo>
                    <a:pt x="1755" y="960"/>
                    <a:pt x="1846" y="870"/>
                    <a:pt x="1960" y="851"/>
                  </a:cubicBezTo>
                  <a:lnTo>
                    <a:pt x="1960" y="1074"/>
                  </a:lnTo>
                  <a:close/>
                  <a:moveTo>
                    <a:pt x="1960" y="762"/>
                  </a:moveTo>
                  <a:cubicBezTo>
                    <a:pt x="1797" y="782"/>
                    <a:pt x="1668" y="911"/>
                    <a:pt x="1648" y="1074"/>
                  </a:cubicBezTo>
                  <a:cubicBezTo>
                    <a:pt x="400" y="1074"/>
                    <a:pt x="400" y="1074"/>
                    <a:pt x="400" y="1074"/>
                  </a:cubicBezTo>
                  <a:cubicBezTo>
                    <a:pt x="380" y="911"/>
                    <a:pt x="251" y="782"/>
                    <a:pt x="88" y="762"/>
                  </a:cubicBezTo>
                  <a:cubicBezTo>
                    <a:pt x="88" y="400"/>
                    <a:pt x="88" y="400"/>
                    <a:pt x="88" y="400"/>
                  </a:cubicBezTo>
                  <a:cubicBezTo>
                    <a:pt x="251" y="380"/>
                    <a:pt x="380" y="251"/>
                    <a:pt x="400" y="88"/>
                  </a:cubicBezTo>
                  <a:cubicBezTo>
                    <a:pt x="1648" y="88"/>
                    <a:pt x="1648" y="88"/>
                    <a:pt x="1648" y="88"/>
                  </a:cubicBezTo>
                  <a:cubicBezTo>
                    <a:pt x="1668" y="251"/>
                    <a:pt x="1797" y="380"/>
                    <a:pt x="1960" y="400"/>
                  </a:cubicBezTo>
                  <a:cubicBezTo>
                    <a:pt x="1960" y="762"/>
                    <a:pt x="1960" y="762"/>
                    <a:pt x="1960" y="762"/>
                  </a:cubicBezTo>
                  <a:close/>
                  <a:moveTo>
                    <a:pt x="1960" y="311"/>
                  </a:moveTo>
                  <a:cubicBezTo>
                    <a:pt x="1846" y="292"/>
                    <a:pt x="1755" y="202"/>
                    <a:pt x="1736" y="88"/>
                  </a:cubicBezTo>
                  <a:cubicBezTo>
                    <a:pt x="1960" y="88"/>
                    <a:pt x="1960" y="88"/>
                    <a:pt x="1960" y="88"/>
                  </a:cubicBezTo>
                  <a:lnTo>
                    <a:pt x="1960" y="31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2" name="Freeform 12"/>
            <p:cNvSpPr>
              <a:spLocks noEditPoints="1"/>
            </p:cNvSpPr>
            <p:nvPr/>
          </p:nvSpPr>
          <p:spPr bwMode="auto">
            <a:xfrm>
              <a:off x="3381245" y="3337126"/>
              <a:ext cx="282594" cy="148859"/>
            </a:xfrm>
            <a:custGeom>
              <a:avLst/>
              <a:gdLst>
                <a:gd name="T0" fmla="*/ 1169 w 1208"/>
                <a:gd name="T1" fmla="*/ 127 h 634"/>
                <a:gd name="T2" fmla="*/ 1081 w 1208"/>
                <a:gd name="T3" fmla="*/ 39 h 634"/>
                <a:gd name="T4" fmla="*/ 1041 w 1208"/>
                <a:gd name="T5" fmla="*/ 0 h 634"/>
                <a:gd name="T6" fmla="*/ 167 w 1208"/>
                <a:gd name="T7" fmla="*/ 0 h 634"/>
                <a:gd name="T8" fmla="*/ 127 w 1208"/>
                <a:gd name="T9" fmla="*/ 39 h 634"/>
                <a:gd name="T10" fmla="*/ 39 w 1208"/>
                <a:gd name="T11" fmla="*/ 127 h 634"/>
                <a:gd name="T12" fmla="*/ 0 w 1208"/>
                <a:gd name="T13" fmla="*/ 167 h 634"/>
                <a:gd name="T14" fmla="*/ 0 w 1208"/>
                <a:gd name="T15" fmla="*/ 467 h 634"/>
                <a:gd name="T16" fmla="*/ 39 w 1208"/>
                <a:gd name="T17" fmla="*/ 507 h 634"/>
                <a:gd name="T18" fmla="*/ 127 w 1208"/>
                <a:gd name="T19" fmla="*/ 595 h 634"/>
                <a:gd name="T20" fmla="*/ 167 w 1208"/>
                <a:gd name="T21" fmla="*/ 634 h 634"/>
                <a:gd name="T22" fmla="*/ 1041 w 1208"/>
                <a:gd name="T23" fmla="*/ 634 h 634"/>
                <a:gd name="T24" fmla="*/ 1081 w 1208"/>
                <a:gd name="T25" fmla="*/ 595 h 634"/>
                <a:gd name="T26" fmla="*/ 1169 w 1208"/>
                <a:gd name="T27" fmla="*/ 507 h 634"/>
                <a:gd name="T28" fmla="*/ 1208 w 1208"/>
                <a:gd name="T29" fmla="*/ 467 h 634"/>
                <a:gd name="T30" fmla="*/ 1208 w 1208"/>
                <a:gd name="T31" fmla="*/ 167 h 634"/>
                <a:gd name="T32" fmla="*/ 1169 w 1208"/>
                <a:gd name="T33" fmla="*/ 127 h 634"/>
                <a:gd name="T34" fmla="*/ 1129 w 1208"/>
                <a:gd name="T35" fmla="*/ 432 h 634"/>
                <a:gd name="T36" fmla="*/ 1006 w 1208"/>
                <a:gd name="T37" fmla="*/ 555 h 634"/>
                <a:gd name="T38" fmla="*/ 202 w 1208"/>
                <a:gd name="T39" fmla="*/ 555 h 634"/>
                <a:gd name="T40" fmla="*/ 79 w 1208"/>
                <a:gd name="T41" fmla="*/ 432 h 634"/>
                <a:gd name="T42" fmla="*/ 79 w 1208"/>
                <a:gd name="T43" fmla="*/ 202 h 634"/>
                <a:gd name="T44" fmla="*/ 202 w 1208"/>
                <a:gd name="T45" fmla="*/ 79 h 634"/>
                <a:gd name="T46" fmla="*/ 1006 w 1208"/>
                <a:gd name="T47" fmla="*/ 79 h 634"/>
                <a:gd name="T48" fmla="*/ 1129 w 1208"/>
                <a:gd name="T49" fmla="*/ 202 h 634"/>
                <a:gd name="T50" fmla="*/ 1129 w 1208"/>
                <a:gd name="T51" fmla="*/ 432 h 6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208" h="634">
                  <a:moveTo>
                    <a:pt x="1169" y="127"/>
                  </a:moveTo>
                  <a:cubicBezTo>
                    <a:pt x="1120" y="127"/>
                    <a:pt x="1081" y="88"/>
                    <a:pt x="1081" y="39"/>
                  </a:cubicBezTo>
                  <a:cubicBezTo>
                    <a:pt x="1081" y="17"/>
                    <a:pt x="1063" y="0"/>
                    <a:pt x="1041" y="0"/>
                  </a:cubicBezTo>
                  <a:cubicBezTo>
                    <a:pt x="167" y="0"/>
                    <a:pt x="167" y="0"/>
                    <a:pt x="167" y="0"/>
                  </a:cubicBezTo>
                  <a:cubicBezTo>
                    <a:pt x="145" y="0"/>
                    <a:pt x="127" y="17"/>
                    <a:pt x="127" y="39"/>
                  </a:cubicBezTo>
                  <a:cubicBezTo>
                    <a:pt x="127" y="88"/>
                    <a:pt x="88" y="127"/>
                    <a:pt x="39" y="127"/>
                  </a:cubicBezTo>
                  <a:cubicBezTo>
                    <a:pt x="17" y="127"/>
                    <a:pt x="0" y="145"/>
                    <a:pt x="0" y="167"/>
                  </a:cubicBezTo>
                  <a:cubicBezTo>
                    <a:pt x="0" y="467"/>
                    <a:pt x="0" y="467"/>
                    <a:pt x="0" y="467"/>
                  </a:cubicBezTo>
                  <a:cubicBezTo>
                    <a:pt x="0" y="489"/>
                    <a:pt x="17" y="507"/>
                    <a:pt x="39" y="507"/>
                  </a:cubicBezTo>
                  <a:cubicBezTo>
                    <a:pt x="88" y="507"/>
                    <a:pt x="127" y="546"/>
                    <a:pt x="127" y="595"/>
                  </a:cubicBezTo>
                  <a:cubicBezTo>
                    <a:pt x="127" y="617"/>
                    <a:pt x="145" y="634"/>
                    <a:pt x="167" y="634"/>
                  </a:cubicBezTo>
                  <a:cubicBezTo>
                    <a:pt x="1041" y="634"/>
                    <a:pt x="1041" y="634"/>
                    <a:pt x="1041" y="634"/>
                  </a:cubicBezTo>
                  <a:cubicBezTo>
                    <a:pt x="1063" y="634"/>
                    <a:pt x="1081" y="617"/>
                    <a:pt x="1081" y="595"/>
                  </a:cubicBezTo>
                  <a:cubicBezTo>
                    <a:pt x="1081" y="546"/>
                    <a:pt x="1120" y="507"/>
                    <a:pt x="1169" y="507"/>
                  </a:cubicBezTo>
                  <a:cubicBezTo>
                    <a:pt x="1191" y="507"/>
                    <a:pt x="1208" y="489"/>
                    <a:pt x="1208" y="467"/>
                  </a:cubicBezTo>
                  <a:cubicBezTo>
                    <a:pt x="1208" y="167"/>
                    <a:pt x="1208" y="167"/>
                    <a:pt x="1208" y="167"/>
                  </a:cubicBezTo>
                  <a:cubicBezTo>
                    <a:pt x="1208" y="145"/>
                    <a:pt x="1191" y="127"/>
                    <a:pt x="1169" y="127"/>
                  </a:cubicBezTo>
                  <a:close/>
                  <a:moveTo>
                    <a:pt x="1129" y="432"/>
                  </a:moveTo>
                  <a:cubicBezTo>
                    <a:pt x="1069" y="447"/>
                    <a:pt x="1021" y="495"/>
                    <a:pt x="1006" y="555"/>
                  </a:cubicBezTo>
                  <a:cubicBezTo>
                    <a:pt x="202" y="555"/>
                    <a:pt x="202" y="555"/>
                    <a:pt x="202" y="555"/>
                  </a:cubicBezTo>
                  <a:cubicBezTo>
                    <a:pt x="187" y="495"/>
                    <a:pt x="139" y="447"/>
                    <a:pt x="79" y="432"/>
                  </a:cubicBezTo>
                  <a:cubicBezTo>
                    <a:pt x="79" y="202"/>
                    <a:pt x="79" y="202"/>
                    <a:pt x="79" y="202"/>
                  </a:cubicBezTo>
                  <a:cubicBezTo>
                    <a:pt x="139" y="187"/>
                    <a:pt x="187" y="139"/>
                    <a:pt x="202" y="79"/>
                  </a:cubicBezTo>
                  <a:cubicBezTo>
                    <a:pt x="1006" y="79"/>
                    <a:pt x="1006" y="79"/>
                    <a:pt x="1006" y="79"/>
                  </a:cubicBezTo>
                  <a:cubicBezTo>
                    <a:pt x="1021" y="139"/>
                    <a:pt x="1069" y="187"/>
                    <a:pt x="1129" y="202"/>
                  </a:cubicBezTo>
                  <a:cubicBezTo>
                    <a:pt x="1129" y="432"/>
                    <a:pt x="1129" y="432"/>
                    <a:pt x="1129" y="4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3" name="Freeform 13"/>
            <p:cNvSpPr>
              <a:spLocks/>
            </p:cNvSpPr>
            <p:nvPr/>
          </p:nvSpPr>
          <p:spPr bwMode="auto">
            <a:xfrm>
              <a:off x="3464829" y="3368967"/>
              <a:ext cx="32638" cy="85176"/>
            </a:xfrm>
            <a:custGeom>
              <a:avLst/>
              <a:gdLst>
                <a:gd name="T0" fmla="*/ 99 w 139"/>
                <a:gd name="T1" fmla="*/ 0 h 364"/>
                <a:gd name="T2" fmla="*/ 39 w 139"/>
                <a:gd name="T3" fmla="*/ 0 h 364"/>
                <a:gd name="T4" fmla="*/ 0 w 139"/>
                <a:gd name="T5" fmla="*/ 40 h 364"/>
                <a:gd name="T6" fmla="*/ 39 w 139"/>
                <a:gd name="T7" fmla="*/ 79 h 364"/>
                <a:gd name="T8" fmla="*/ 59 w 139"/>
                <a:gd name="T9" fmla="*/ 79 h 364"/>
                <a:gd name="T10" fmla="*/ 59 w 139"/>
                <a:gd name="T11" fmla="*/ 324 h 364"/>
                <a:gd name="T12" fmla="*/ 99 w 139"/>
                <a:gd name="T13" fmla="*/ 364 h 364"/>
                <a:gd name="T14" fmla="*/ 139 w 139"/>
                <a:gd name="T15" fmla="*/ 324 h 364"/>
                <a:gd name="T16" fmla="*/ 139 w 139"/>
                <a:gd name="T17" fmla="*/ 40 h 364"/>
                <a:gd name="T18" fmla="*/ 99 w 139"/>
                <a:gd name="T19"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9" h="364">
                  <a:moveTo>
                    <a:pt x="99" y="0"/>
                  </a:moveTo>
                  <a:cubicBezTo>
                    <a:pt x="39" y="0"/>
                    <a:pt x="39" y="0"/>
                    <a:pt x="39" y="0"/>
                  </a:cubicBezTo>
                  <a:cubicBezTo>
                    <a:pt x="18" y="0"/>
                    <a:pt x="0" y="18"/>
                    <a:pt x="0" y="40"/>
                  </a:cubicBezTo>
                  <a:cubicBezTo>
                    <a:pt x="0" y="62"/>
                    <a:pt x="18" y="79"/>
                    <a:pt x="39" y="79"/>
                  </a:cubicBezTo>
                  <a:cubicBezTo>
                    <a:pt x="59" y="79"/>
                    <a:pt x="59" y="79"/>
                    <a:pt x="59" y="79"/>
                  </a:cubicBezTo>
                  <a:cubicBezTo>
                    <a:pt x="59" y="324"/>
                    <a:pt x="59" y="324"/>
                    <a:pt x="59" y="324"/>
                  </a:cubicBezTo>
                  <a:cubicBezTo>
                    <a:pt x="59" y="346"/>
                    <a:pt x="77" y="364"/>
                    <a:pt x="99" y="364"/>
                  </a:cubicBezTo>
                  <a:cubicBezTo>
                    <a:pt x="121" y="364"/>
                    <a:pt x="139" y="346"/>
                    <a:pt x="139" y="324"/>
                  </a:cubicBezTo>
                  <a:cubicBezTo>
                    <a:pt x="139" y="40"/>
                    <a:pt x="139" y="40"/>
                    <a:pt x="139" y="40"/>
                  </a:cubicBezTo>
                  <a:cubicBezTo>
                    <a:pt x="139" y="18"/>
                    <a:pt x="121" y="0"/>
                    <a:pt x="99"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4" name="Freeform 14"/>
            <p:cNvSpPr>
              <a:spLocks noEditPoints="1"/>
            </p:cNvSpPr>
            <p:nvPr/>
          </p:nvSpPr>
          <p:spPr bwMode="auto">
            <a:xfrm>
              <a:off x="3518959" y="3368967"/>
              <a:ext cx="61295" cy="85176"/>
            </a:xfrm>
            <a:custGeom>
              <a:avLst/>
              <a:gdLst>
                <a:gd name="T0" fmla="*/ 222 w 262"/>
                <a:gd name="T1" fmla="*/ 0 h 364"/>
                <a:gd name="T2" fmla="*/ 40 w 262"/>
                <a:gd name="T3" fmla="*/ 0 h 364"/>
                <a:gd name="T4" fmla="*/ 0 w 262"/>
                <a:gd name="T5" fmla="*/ 40 h 364"/>
                <a:gd name="T6" fmla="*/ 0 w 262"/>
                <a:gd name="T7" fmla="*/ 324 h 364"/>
                <a:gd name="T8" fmla="*/ 40 w 262"/>
                <a:gd name="T9" fmla="*/ 364 h 364"/>
                <a:gd name="T10" fmla="*/ 222 w 262"/>
                <a:gd name="T11" fmla="*/ 364 h 364"/>
                <a:gd name="T12" fmla="*/ 262 w 262"/>
                <a:gd name="T13" fmla="*/ 324 h 364"/>
                <a:gd name="T14" fmla="*/ 262 w 262"/>
                <a:gd name="T15" fmla="*/ 40 h 364"/>
                <a:gd name="T16" fmla="*/ 222 w 262"/>
                <a:gd name="T17" fmla="*/ 0 h 364"/>
                <a:gd name="T18" fmla="*/ 183 w 262"/>
                <a:gd name="T19" fmla="*/ 285 h 364"/>
                <a:gd name="T20" fmla="*/ 80 w 262"/>
                <a:gd name="T21" fmla="*/ 285 h 364"/>
                <a:gd name="T22" fmla="*/ 80 w 262"/>
                <a:gd name="T23" fmla="*/ 79 h 364"/>
                <a:gd name="T24" fmla="*/ 183 w 262"/>
                <a:gd name="T25" fmla="*/ 79 h 364"/>
                <a:gd name="T26" fmla="*/ 183 w 262"/>
                <a:gd name="T27" fmla="*/ 285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62" h="364">
                  <a:moveTo>
                    <a:pt x="222" y="0"/>
                  </a:moveTo>
                  <a:cubicBezTo>
                    <a:pt x="40" y="0"/>
                    <a:pt x="40" y="0"/>
                    <a:pt x="40" y="0"/>
                  </a:cubicBezTo>
                  <a:cubicBezTo>
                    <a:pt x="18" y="0"/>
                    <a:pt x="0" y="18"/>
                    <a:pt x="0" y="40"/>
                  </a:cubicBezTo>
                  <a:cubicBezTo>
                    <a:pt x="0" y="324"/>
                    <a:pt x="0" y="324"/>
                    <a:pt x="0" y="324"/>
                  </a:cubicBezTo>
                  <a:cubicBezTo>
                    <a:pt x="0" y="346"/>
                    <a:pt x="18" y="364"/>
                    <a:pt x="40" y="364"/>
                  </a:cubicBezTo>
                  <a:cubicBezTo>
                    <a:pt x="222" y="364"/>
                    <a:pt x="222" y="364"/>
                    <a:pt x="222" y="364"/>
                  </a:cubicBezTo>
                  <a:cubicBezTo>
                    <a:pt x="244" y="364"/>
                    <a:pt x="262" y="346"/>
                    <a:pt x="262" y="324"/>
                  </a:cubicBezTo>
                  <a:cubicBezTo>
                    <a:pt x="262" y="40"/>
                    <a:pt x="262" y="40"/>
                    <a:pt x="262" y="40"/>
                  </a:cubicBezTo>
                  <a:cubicBezTo>
                    <a:pt x="262" y="18"/>
                    <a:pt x="244" y="0"/>
                    <a:pt x="222" y="0"/>
                  </a:cubicBezTo>
                  <a:close/>
                  <a:moveTo>
                    <a:pt x="183" y="285"/>
                  </a:moveTo>
                  <a:cubicBezTo>
                    <a:pt x="80" y="285"/>
                    <a:pt x="80" y="285"/>
                    <a:pt x="80" y="285"/>
                  </a:cubicBezTo>
                  <a:cubicBezTo>
                    <a:pt x="80" y="79"/>
                    <a:pt x="80" y="79"/>
                    <a:pt x="80" y="79"/>
                  </a:cubicBezTo>
                  <a:cubicBezTo>
                    <a:pt x="183" y="79"/>
                    <a:pt x="183" y="79"/>
                    <a:pt x="183" y="79"/>
                  </a:cubicBezTo>
                  <a:lnTo>
                    <a:pt x="183" y="285"/>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108" name="TextBox 107"/>
          <p:cNvSpPr txBox="1"/>
          <p:nvPr/>
        </p:nvSpPr>
        <p:spPr>
          <a:xfrm>
            <a:off x="1443917" y="3609804"/>
            <a:ext cx="1584889" cy="677108"/>
          </a:xfrm>
          <a:prstGeom prst="rect">
            <a:avLst/>
          </a:prstGeom>
          <a:noFill/>
        </p:spPr>
        <p:txBody>
          <a:bodyPr wrap="square" lIns="0" tIns="0" rIns="0" bIns="0" rtlCol="0">
            <a:spAutoFit/>
          </a:bodyPr>
          <a:lstStyle/>
          <a:p>
            <a:r>
              <a:rPr lang="en-US" sz="1100" dirty="0">
                <a:solidFill>
                  <a:schemeClr val="bg1"/>
                </a:solidFill>
              </a:rPr>
              <a:t>Focus on areas with established demand to maximize ROI for marketing expenses.</a:t>
            </a:r>
          </a:p>
        </p:txBody>
      </p:sp>
      <p:sp>
        <p:nvSpPr>
          <p:cNvPr id="97" name="Rectangle 96">
            <a:extLst>
              <a:ext uri="{C183D7F6-B498-43B3-948B-1728B52AA6E4}">
                <adec:decorative xmlns:adec="http://schemas.microsoft.com/office/drawing/2017/decorative" val="1"/>
              </a:ext>
            </a:extLst>
          </p:cNvPr>
          <p:cNvSpPr/>
          <p:nvPr/>
        </p:nvSpPr>
        <p:spPr>
          <a:xfrm>
            <a:off x="1015564" y="2446155"/>
            <a:ext cx="2834295" cy="746432"/>
          </a:xfrm>
          <a:prstGeom prst="rect">
            <a:avLst/>
          </a:prstGeom>
          <a:gradFill flip="none" rotWithShape="1">
            <a:gsLst>
              <a:gs pos="100000">
                <a:schemeClr val="bg1"/>
              </a:gs>
              <a:gs pos="7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Oval 85">
            <a:extLst>
              <a:ext uri="{C183D7F6-B498-43B3-948B-1728B52AA6E4}">
                <adec:decorative xmlns:adec="http://schemas.microsoft.com/office/drawing/2017/decorative" val="1"/>
              </a:ext>
            </a:extLst>
          </p:cNvPr>
          <p:cNvSpPr/>
          <p:nvPr/>
        </p:nvSpPr>
        <p:spPr>
          <a:xfrm>
            <a:off x="647739" y="2446155"/>
            <a:ext cx="746432" cy="746432"/>
          </a:xfrm>
          <a:prstGeom prst="ellipse">
            <a:avLst/>
          </a:prstGeom>
          <a:solidFill>
            <a:srgbClr val="43CDD9"/>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Freeform 18" descr="This is an icon of a human being. "/>
          <p:cNvSpPr>
            <a:spLocks noEditPoints="1"/>
          </p:cNvSpPr>
          <p:nvPr/>
        </p:nvSpPr>
        <p:spPr bwMode="auto">
          <a:xfrm>
            <a:off x="855942" y="2631862"/>
            <a:ext cx="298561" cy="375017"/>
          </a:xfrm>
          <a:custGeom>
            <a:avLst/>
            <a:gdLst>
              <a:gd name="T0" fmla="*/ 980 w 1559"/>
              <a:gd name="T1" fmla="*/ 1084 h 2048"/>
              <a:gd name="T2" fmla="*/ 1202 w 1559"/>
              <a:gd name="T3" fmla="*/ 678 h 2048"/>
              <a:gd name="T4" fmla="*/ 1252 w 1559"/>
              <a:gd name="T5" fmla="*/ 469 h 2048"/>
              <a:gd name="T6" fmla="*/ 637 w 1559"/>
              <a:gd name="T7" fmla="*/ 43 h 2048"/>
              <a:gd name="T8" fmla="*/ 348 w 1559"/>
              <a:gd name="T9" fmla="*/ 260 h 2048"/>
              <a:gd name="T10" fmla="*/ 346 w 1559"/>
              <a:gd name="T11" fmla="*/ 666 h 2048"/>
              <a:gd name="T12" fmla="*/ 578 w 1559"/>
              <a:gd name="T13" fmla="*/ 1084 h 2048"/>
              <a:gd name="T14" fmla="*/ 0 w 1559"/>
              <a:gd name="T15" fmla="*/ 1646 h 2048"/>
              <a:gd name="T16" fmla="*/ 46 w 1559"/>
              <a:gd name="T17" fmla="*/ 2048 h 2048"/>
              <a:gd name="T18" fmla="*/ 1107 w 1559"/>
              <a:gd name="T19" fmla="*/ 2048 h 2048"/>
              <a:gd name="T20" fmla="*/ 1559 w 1559"/>
              <a:gd name="T21" fmla="*/ 2002 h 2048"/>
              <a:gd name="T22" fmla="*/ 1253 w 1559"/>
              <a:gd name="T23" fmla="*/ 1330 h 2048"/>
              <a:gd name="T24" fmla="*/ 651 w 1559"/>
              <a:gd name="T25" fmla="*/ 134 h 2048"/>
              <a:gd name="T26" fmla="*/ 818 w 1559"/>
              <a:gd name="T27" fmla="*/ 92 h 2048"/>
              <a:gd name="T28" fmla="*/ 1160 w 1559"/>
              <a:gd name="T29" fmla="*/ 487 h 2048"/>
              <a:gd name="T30" fmla="*/ 702 w 1559"/>
              <a:gd name="T31" fmla="*/ 427 h 2048"/>
              <a:gd name="T32" fmla="*/ 622 w 1559"/>
              <a:gd name="T33" fmla="*/ 373 h 2048"/>
              <a:gd name="T34" fmla="*/ 515 w 1559"/>
              <a:gd name="T35" fmla="*/ 380 h 2048"/>
              <a:gd name="T36" fmla="*/ 599 w 1559"/>
              <a:gd name="T37" fmla="*/ 143 h 2048"/>
              <a:gd name="T38" fmla="*/ 447 w 1559"/>
              <a:gd name="T39" fmla="*/ 660 h 2048"/>
              <a:gd name="T40" fmla="*/ 595 w 1559"/>
              <a:gd name="T41" fmla="*/ 484 h 2048"/>
              <a:gd name="T42" fmla="*/ 1016 w 1559"/>
              <a:gd name="T43" fmla="*/ 519 h 2048"/>
              <a:gd name="T44" fmla="*/ 1116 w 1559"/>
              <a:gd name="T45" fmla="*/ 585 h 2048"/>
              <a:gd name="T46" fmla="*/ 558 w 1559"/>
              <a:gd name="T47" fmla="*/ 941 h 2048"/>
              <a:gd name="T48" fmla="*/ 779 w 1559"/>
              <a:gd name="T49" fmla="*/ 1149 h 2048"/>
              <a:gd name="T50" fmla="*/ 1028 w 1559"/>
              <a:gd name="T51" fmla="*/ 1347 h 2048"/>
              <a:gd name="T52" fmla="*/ 779 w 1559"/>
              <a:gd name="T53" fmla="*/ 1695 h 2048"/>
              <a:gd name="T54" fmla="*/ 530 w 1559"/>
              <a:gd name="T55" fmla="*/ 1347 h 2048"/>
              <a:gd name="T56" fmla="*/ 1466 w 1559"/>
              <a:gd name="T57" fmla="*/ 1956 h 2048"/>
              <a:gd name="T58" fmla="*/ 451 w 1559"/>
              <a:gd name="T59" fmla="*/ 1956 h 2048"/>
              <a:gd name="T60" fmla="*/ 92 w 1559"/>
              <a:gd name="T61" fmla="*/ 1646 h 2048"/>
              <a:gd name="T62" fmla="*/ 451 w 1559"/>
              <a:gd name="T63" fmla="*/ 1393 h 2048"/>
              <a:gd name="T64" fmla="*/ 779 w 1559"/>
              <a:gd name="T65" fmla="*/ 1787 h 2048"/>
              <a:gd name="T66" fmla="*/ 861 w 1559"/>
              <a:gd name="T67" fmla="*/ 1744 h 2048"/>
              <a:gd name="T68" fmla="*/ 1242 w 1559"/>
              <a:gd name="T69" fmla="*/ 1422 h 2048"/>
              <a:gd name="T70" fmla="*/ 1466 w 1559"/>
              <a:gd name="T71" fmla="*/ 195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59" h="2048">
                <a:moveTo>
                  <a:pt x="1253" y="1330"/>
                </a:moveTo>
                <a:cubicBezTo>
                  <a:pt x="1251" y="1330"/>
                  <a:pt x="1015" y="1337"/>
                  <a:pt x="980" y="1084"/>
                </a:cubicBezTo>
                <a:cubicBezTo>
                  <a:pt x="1019" y="1057"/>
                  <a:pt x="1055" y="1022"/>
                  <a:pt x="1087" y="979"/>
                </a:cubicBezTo>
                <a:cubicBezTo>
                  <a:pt x="1148" y="895"/>
                  <a:pt x="1188" y="791"/>
                  <a:pt x="1202" y="678"/>
                </a:cubicBezTo>
                <a:cubicBezTo>
                  <a:pt x="1207" y="674"/>
                  <a:pt x="1211" y="668"/>
                  <a:pt x="1214" y="662"/>
                </a:cubicBezTo>
                <a:cubicBezTo>
                  <a:pt x="1239" y="601"/>
                  <a:pt x="1252" y="536"/>
                  <a:pt x="1252" y="469"/>
                </a:cubicBezTo>
                <a:cubicBezTo>
                  <a:pt x="1252" y="210"/>
                  <a:pt x="1057" y="0"/>
                  <a:pt x="818" y="0"/>
                </a:cubicBezTo>
                <a:cubicBezTo>
                  <a:pt x="755" y="0"/>
                  <a:pt x="694" y="14"/>
                  <a:pt x="637" y="43"/>
                </a:cubicBezTo>
                <a:cubicBezTo>
                  <a:pt x="615" y="45"/>
                  <a:pt x="594" y="48"/>
                  <a:pt x="573" y="54"/>
                </a:cubicBezTo>
                <a:cubicBezTo>
                  <a:pt x="475" y="83"/>
                  <a:pt x="395" y="156"/>
                  <a:pt x="348" y="260"/>
                </a:cubicBezTo>
                <a:cubicBezTo>
                  <a:pt x="302" y="361"/>
                  <a:pt x="293" y="480"/>
                  <a:pt x="322" y="595"/>
                </a:cubicBezTo>
                <a:cubicBezTo>
                  <a:pt x="328" y="619"/>
                  <a:pt x="336" y="643"/>
                  <a:pt x="346" y="666"/>
                </a:cubicBezTo>
                <a:cubicBezTo>
                  <a:pt x="348" y="672"/>
                  <a:pt x="352" y="677"/>
                  <a:pt x="356" y="681"/>
                </a:cubicBezTo>
                <a:cubicBezTo>
                  <a:pt x="379" y="858"/>
                  <a:pt x="463" y="1004"/>
                  <a:pt x="578" y="1084"/>
                </a:cubicBezTo>
                <a:cubicBezTo>
                  <a:pt x="542" y="1337"/>
                  <a:pt x="307" y="1330"/>
                  <a:pt x="305" y="1330"/>
                </a:cubicBezTo>
                <a:cubicBezTo>
                  <a:pt x="136" y="1336"/>
                  <a:pt x="0" y="1475"/>
                  <a:pt x="0" y="1646"/>
                </a:cubicBezTo>
                <a:cubicBezTo>
                  <a:pt x="0" y="2002"/>
                  <a:pt x="0" y="2002"/>
                  <a:pt x="0" y="2002"/>
                </a:cubicBezTo>
                <a:cubicBezTo>
                  <a:pt x="0" y="2027"/>
                  <a:pt x="20" y="2048"/>
                  <a:pt x="46" y="2048"/>
                </a:cubicBezTo>
                <a:cubicBezTo>
                  <a:pt x="451" y="2048"/>
                  <a:pt x="451" y="2048"/>
                  <a:pt x="451" y="2048"/>
                </a:cubicBezTo>
                <a:cubicBezTo>
                  <a:pt x="1107" y="2048"/>
                  <a:pt x="1107" y="2048"/>
                  <a:pt x="1107" y="2048"/>
                </a:cubicBezTo>
                <a:cubicBezTo>
                  <a:pt x="1512" y="2048"/>
                  <a:pt x="1512" y="2048"/>
                  <a:pt x="1512" y="2048"/>
                </a:cubicBezTo>
                <a:cubicBezTo>
                  <a:pt x="1538" y="2048"/>
                  <a:pt x="1559" y="2027"/>
                  <a:pt x="1559" y="2002"/>
                </a:cubicBezTo>
                <a:cubicBezTo>
                  <a:pt x="1559" y="1646"/>
                  <a:pt x="1559" y="1646"/>
                  <a:pt x="1559" y="1646"/>
                </a:cubicBezTo>
                <a:cubicBezTo>
                  <a:pt x="1558" y="1475"/>
                  <a:pt x="1422" y="1336"/>
                  <a:pt x="1253" y="1330"/>
                </a:cubicBezTo>
                <a:close/>
                <a:moveTo>
                  <a:pt x="599" y="143"/>
                </a:moveTo>
                <a:cubicBezTo>
                  <a:pt x="615" y="138"/>
                  <a:pt x="633" y="135"/>
                  <a:pt x="651" y="134"/>
                </a:cubicBezTo>
                <a:cubicBezTo>
                  <a:pt x="658" y="134"/>
                  <a:pt x="665" y="132"/>
                  <a:pt x="671" y="129"/>
                </a:cubicBezTo>
                <a:cubicBezTo>
                  <a:pt x="717" y="105"/>
                  <a:pt x="767" y="92"/>
                  <a:pt x="818" y="92"/>
                </a:cubicBezTo>
                <a:cubicBezTo>
                  <a:pt x="1006" y="92"/>
                  <a:pt x="1160" y="261"/>
                  <a:pt x="1160" y="469"/>
                </a:cubicBezTo>
                <a:cubicBezTo>
                  <a:pt x="1160" y="475"/>
                  <a:pt x="1160" y="481"/>
                  <a:pt x="1160" y="487"/>
                </a:cubicBezTo>
                <a:cubicBezTo>
                  <a:pt x="1123" y="450"/>
                  <a:pt x="1072" y="427"/>
                  <a:pt x="1016" y="427"/>
                </a:cubicBezTo>
                <a:cubicBezTo>
                  <a:pt x="702" y="427"/>
                  <a:pt x="702" y="427"/>
                  <a:pt x="702" y="427"/>
                </a:cubicBezTo>
                <a:cubicBezTo>
                  <a:pt x="683" y="427"/>
                  <a:pt x="665" y="421"/>
                  <a:pt x="650" y="410"/>
                </a:cubicBezTo>
                <a:cubicBezTo>
                  <a:pt x="638" y="400"/>
                  <a:pt x="628" y="388"/>
                  <a:pt x="622" y="373"/>
                </a:cubicBezTo>
                <a:cubicBezTo>
                  <a:pt x="613" y="350"/>
                  <a:pt x="590" y="336"/>
                  <a:pt x="566" y="338"/>
                </a:cubicBezTo>
                <a:cubicBezTo>
                  <a:pt x="542" y="339"/>
                  <a:pt x="521" y="356"/>
                  <a:pt x="515" y="380"/>
                </a:cubicBezTo>
                <a:cubicBezTo>
                  <a:pt x="497" y="450"/>
                  <a:pt x="460" y="515"/>
                  <a:pt x="410" y="567"/>
                </a:cubicBezTo>
                <a:cubicBezTo>
                  <a:pt x="364" y="376"/>
                  <a:pt x="448" y="187"/>
                  <a:pt x="599" y="143"/>
                </a:cubicBezTo>
                <a:close/>
                <a:moveTo>
                  <a:pt x="558" y="941"/>
                </a:moveTo>
                <a:cubicBezTo>
                  <a:pt x="498" y="867"/>
                  <a:pt x="459" y="768"/>
                  <a:pt x="447" y="660"/>
                </a:cubicBezTo>
                <a:cubicBezTo>
                  <a:pt x="505" y="608"/>
                  <a:pt x="551" y="543"/>
                  <a:pt x="581" y="472"/>
                </a:cubicBezTo>
                <a:cubicBezTo>
                  <a:pt x="585" y="476"/>
                  <a:pt x="590" y="480"/>
                  <a:pt x="595" y="484"/>
                </a:cubicBezTo>
                <a:cubicBezTo>
                  <a:pt x="626" y="507"/>
                  <a:pt x="663" y="519"/>
                  <a:pt x="702" y="519"/>
                </a:cubicBezTo>
                <a:cubicBezTo>
                  <a:pt x="1016" y="519"/>
                  <a:pt x="1016" y="519"/>
                  <a:pt x="1016" y="519"/>
                </a:cubicBezTo>
                <a:cubicBezTo>
                  <a:pt x="1060" y="519"/>
                  <a:pt x="1099" y="546"/>
                  <a:pt x="1116" y="584"/>
                </a:cubicBezTo>
                <a:cubicBezTo>
                  <a:pt x="1116" y="584"/>
                  <a:pt x="1116" y="585"/>
                  <a:pt x="1116" y="585"/>
                </a:cubicBezTo>
                <a:cubicBezTo>
                  <a:pt x="1116" y="845"/>
                  <a:pt x="965" y="1057"/>
                  <a:pt x="779" y="1057"/>
                </a:cubicBezTo>
                <a:cubicBezTo>
                  <a:pt x="698" y="1057"/>
                  <a:pt x="620" y="1016"/>
                  <a:pt x="558" y="941"/>
                </a:cubicBezTo>
                <a:close/>
                <a:moveTo>
                  <a:pt x="664" y="1129"/>
                </a:moveTo>
                <a:cubicBezTo>
                  <a:pt x="701" y="1142"/>
                  <a:pt x="739" y="1149"/>
                  <a:pt x="779" y="1149"/>
                </a:cubicBezTo>
                <a:cubicBezTo>
                  <a:pt x="818" y="1149"/>
                  <a:pt x="857" y="1142"/>
                  <a:pt x="894" y="1129"/>
                </a:cubicBezTo>
                <a:cubicBezTo>
                  <a:pt x="911" y="1217"/>
                  <a:pt x="959" y="1294"/>
                  <a:pt x="1028" y="1347"/>
                </a:cubicBezTo>
                <a:cubicBezTo>
                  <a:pt x="786" y="1691"/>
                  <a:pt x="786" y="1691"/>
                  <a:pt x="786" y="1691"/>
                </a:cubicBezTo>
                <a:cubicBezTo>
                  <a:pt x="784" y="1694"/>
                  <a:pt x="782" y="1695"/>
                  <a:pt x="779" y="1695"/>
                </a:cubicBezTo>
                <a:cubicBezTo>
                  <a:pt x="776" y="1695"/>
                  <a:pt x="774" y="1694"/>
                  <a:pt x="773" y="1691"/>
                </a:cubicBezTo>
                <a:cubicBezTo>
                  <a:pt x="530" y="1347"/>
                  <a:pt x="530" y="1347"/>
                  <a:pt x="530" y="1347"/>
                </a:cubicBezTo>
                <a:cubicBezTo>
                  <a:pt x="599" y="1294"/>
                  <a:pt x="648" y="1217"/>
                  <a:pt x="664" y="1129"/>
                </a:cubicBezTo>
                <a:close/>
                <a:moveTo>
                  <a:pt x="1466" y="1956"/>
                </a:moveTo>
                <a:cubicBezTo>
                  <a:pt x="1107" y="1956"/>
                  <a:pt x="1107" y="1956"/>
                  <a:pt x="1107" y="1956"/>
                </a:cubicBezTo>
                <a:cubicBezTo>
                  <a:pt x="451" y="1956"/>
                  <a:pt x="451" y="1956"/>
                  <a:pt x="451" y="1956"/>
                </a:cubicBezTo>
                <a:cubicBezTo>
                  <a:pt x="92" y="1956"/>
                  <a:pt x="92" y="1956"/>
                  <a:pt x="92" y="1956"/>
                </a:cubicBezTo>
                <a:cubicBezTo>
                  <a:pt x="92" y="1646"/>
                  <a:pt x="92" y="1646"/>
                  <a:pt x="92" y="1646"/>
                </a:cubicBezTo>
                <a:cubicBezTo>
                  <a:pt x="92" y="1522"/>
                  <a:pt x="192" y="1422"/>
                  <a:pt x="316" y="1422"/>
                </a:cubicBezTo>
                <a:cubicBezTo>
                  <a:pt x="318" y="1422"/>
                  <a:pt x="392" y="1420"/>
                  <a:pt x="451" y="1393"/>
                </a:cubicBezTo>
                <a:cubicBezTo>
                  <a:pt x="697" y="1744"/>
                  <a:pt x="697" y="1744"/>
                  <a:pt x="697" y="1744"/>
                </a:cubicBezTo>
                <a:cubicBezTo>
                  <a:pt x="716" y="1771"/>
                  <a:pt x="746" y="1787"/>
                  <a:pt x="779" y="1787"/>
                </a:cubicBezTo>
                <a:cubicBezTo>
                  <a:pt x="779" y="1787"/>
                  <a:pt x="779" y="1787"/>
                  <a:pt x="779" y="1787"/>
                </a:cubicBezTo>
                <a:cubicBezTo>
                  <a:pt x="812" y="1787"/>
                  <a:pt x="842" y="1771"/>
                  <a:pt x="861" y="1744"/>
                </a:cubicBezTo>
                <a:cubicBezTo>
                  <a:pt x="1108" y="1393"/>
                  <a:pt x="1108" y="1393"/>
                  <a:pt x="1108" y="1393"/>
                </a:cubicBezTo>
                <a:cubicBezTo>
                  <a:pt x="1174" y="1422"/>
                  <a:pt x="1240" y="1422"/>
                  <a:pt x="1242" y="1422"/>
                </a:cubicBezTo>
                <a:cubicBezTo>
                  <a:pt x="1366" y="1422"/>
                  <a:pt x="1466" y="1522"/>
                  <a:pt x="1466" y="1646"/>
                </a:cubicBezTo>
                <a:cubicBezTo>
                  <a:pt x="1466" y="1956"/>
                  <a:pt x="1466" y="1956"/>
                  <a:pt x="1466" y="19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8" name="Rectangle 97">
            <a:extLst>
              <a:ext uri="{C183D7F6-B498-43B3-948B-1728B52AA6E4}">
                <adec:decorative xmlns:adec="http://schemas.microsoft.com/office/drawing/2017/decorative" val="1"/>
              </a:ext>
            </a:extLst>
          </p:cNvPr>
          <p:cNvSpPr/>
          <p:nvPr/>
        </p:nvSpPr>
        <p:spPr>
          <a:xfrm>
            <a:off x="936041" y="4744840"/>
            <a:ext cx="2838048" cy="746432"/>
          </a:xfrm>
          <a:prstGeom prst="rect">
            <a:avLst/>
          </a:prstGeom>
          <a:gradFill flip="none" rotWithShape="1">
            <a:gsLst>
              <a:gs pos="100000">
                <a:schemeClr val="bg1"/>
              </a:gs>
              <a:gs pos="70000">
                <a:schemeClr val="bg1">
                  <a:lumMod val="5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a:extLst>
              <a:ext uri="{C183D7F6-B498-43B3-948B-1728B52AA6E4}">
                <adec:decorative xmlns:adec="http://schemas.microsoft.com/office/drawing/2017/decorative" val="1"/>
              </a:ext>
            </a:extLst>
          </p:cNvPr>
          <p:cNvSpPr/>
          <p:nvPr/>
        </p:nvSpPr>
        <p:spPr>
          <a:xfrm>
            <a:off x="645842" y="4744840"/>
            <a:ext cx="746432" cy="746432"/>
          </a:xfrm>
          <a:prstGeom prst="ellipse">
            <a:avLst/>
          </a:prstGeom>
          <a:solidFill>
            <a:srgbClr val="BABABA"/>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87" name="Group 86" descr="This is an icon of a chart. "/>
          <p:cNvGrpSpPr/>
          <p:nvPr/>
        </p:nvGrpSpPr>
        <p:grpSpPr>
          <a:xfrm>
            <a:off x="818507" y="5026187"/>
            <a:ext cx="392258" cy="186494"/>
            <a:chOff x="4254500" y="2100263"/>
            <a:chExt cx="1906588" cy="906463"/>
          </a:xfrm>
        </p:grpSpPr>
        <p:sp>
          <p:nvSpPr>
            <p:cNvPr id="88"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9"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0"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0" name="TextBox 39">
            <a:extLst>
              <a:ext uri="{FF2B5EF4-FFF2-40B4-BE49-F238E27FC236}">
                <a16:creationId xmlns:a16="http://schemas.microsoft.com/office/drawing/2014/main" id="{FFAEF1C8-817C-4EBC-A4FB-3ED2DB7FCBF8}"/>
              </a:ext>
            </a:extLst>
          </p:cNvPr>
          <p:cNvSpPr txBox="1"/>
          <p:nvPr/>
        </p:nvSpPr>
        <p:spPr>
          <a:xfrm>
            <a:off x="5069279" y="165381"/>
            <a:ext cx="2053447"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Strategy A</a:t>
            </a:r>
          </a:p>
        </p:txBody>
      </p:sp>
      <p:sp>
        <p:nvSpPr>
          <p:cNvPr id="2" name="Title 1" hidden="1">
            <a:extLst>
              <a:ext uri="{FF2B5EF4-FFF2-40B4-BE49-F238E27FC236}">
                <a16:creationId xmlns:a16="http://schemas.microsoft.com/office/drawing/2014/main" id="{8BD7D413-936A-4A2D-83E0-6714C8DB077C}"/>
              </a:ext>
            </a:extLst>
          </p:cNvPr>
          <p:cNvSpPr>
            <a:spLocks noGrp="1"/>
          </p:cNvSpPr>
          <p:nvPr>
            <p:ph type="title"/>
          </p:nvPr>
        </p:nvSpPr>
        <p:spPr/>
        <p:txBody>
          <a:bodyPr/>
          <a:lstStyle/>
          <a:p>
            <a:r>
              <a:rPr lang="en-US" dirty="0"/>
              <a:t>Slide 4</a:t>
            </a:r>
          </a:p>
        </p:txBody>
      </p:sp>
      <p:sp>
        <p:nvSpPr>
          <p:cNvPr id="3" name="Rectangle 2">
            <a:extLst>
              <a:ext uri="{FF2B5EF4-FFF2-40B4-BE49-F238E27FC236}">
                <a16:creationId xmlns:a16="http://schemas.microsoft.com/office/drawing/2014/main" id="{35405CEF-6695-559F-86D5-ACBB6651CF9F}"/>
              </a:ext>
              <a:ext uri="{C183D7F6-B498-43B3-948B-1728B52AA6E4}">
                <adec:decorative xmlns:adec="http://schemas.microsoft.com/office/drawing/2017/decorative" val="1"/>
              </a:ext>
            </a:extLst>
          </p:cNvPr>
          <p:cNvSpPr/>
          <p:nvPr/>
        </p:nvSpPr>
        <p:spPr>
          <a:xfrm>
            <a:off x="936041" y="1300671"/>
            <a:ext cx="2838048" cy="746432"/>
          </a:xfrm>
          <a:prstGeom prst="rect">
            <a:avLst/>
          </a:prstGeom>
          <a:gradFill flip="none" rotWithShape="1">
            <a:gsLst>
              <a:gs pos="70000">
                <a:schemeClr val="accent6"/>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Oval 3">
            <a:extLst>
              <a:ext uri="{FF2B5EF4-FFF2-40B4-BE49-F238E27FC236}">
                <a16:creationId xmlns:a16="http://schemas.microsoft.com/office/drawing/2014/main" id="{EDC2FAB4-EB97-6201-8E5E-598FA638164D}"/>
              </a:ext>
              <a:ext uri="{C183D7F6-B498-43B3-948B-1728B52AA6E4}">
                <adec:decorative xmlns:adec="http://schemas.microsoft.com/office/drawing/2017/decorative" val="1"/>
              </a:ext>
            </a:extLst>
          </p:cNvPr>
          <p:cNvSpPr/>
          <p:nvPr/>
        </p:nvSpPr>
        <p:spPr>
          <a:xfrm>
            <a:off x="643580" y="1300671"/>
            <a:ext cx="745200" cy="745200"/>
          </a:xfrm>
          <a:prstGeom prst="ellipse">
            <a:avLst/>
          </a:prstGeom>
          <a:solidFill>
            <a:schemeClr val="accent6">
              <a:lumMod val="75000"/>
            </a:schemeClr>
          </a:solidFill>
          <a:ln w="254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188">
            <a:extLst>
              <a:ext uri="{FF2B5EF4-FFF2-40B4-BE49-F238E27FC236}">
                <a16:creationId xmlns:a16="http://schemas.microsoft.com/office/drawing/2014/main" id="{F6D67B8C-0315-DA8C-6BAA-94B24F69B8FD}"/>
              </a:ext>
            </a:extLst>
          </p:cNvPr>
          <p:cNvSpPr>
            <a:spLocks noEditPoints="1"/>
          </p:cNvSpPr>
          <p:nvPr/>
        </p:nvSpPr>
        <p:spPr bwMode="auto">
          <a:xfrm>
            <a:off x="887227" y="1511856"/>
            <a:ext cx="256673" cy="322829"/>
          </a:xfrm>
          <a:custGeom>
            <a:avLst/>
            <a:gdLst>
              <a:gd name="T0" fmla="*/ 720 w 1440"/>
              <a:gd name="T1" fmla="*/ 0 h 2048"/>
              <a:gd name="T2" fmla="*/ 0 w 1440"/>
              <a:gd name="T3" fmla="*/ 720 h 2048"/>
              <a:gd name="T4" fmla="*/ 107 w 1440"/>
              <a:gd name="T5" fmla="*/ 1099 h 2048"/>
              <a:gd name="T6" fmla="*/ 679 w 1440"/>
              <a:gd name="T7" fmla="*/ 2020 h 2048"/>
              <a:gd name="T8" fmla="*/ 730 w 1440"/>
              <a:gd name="T9" fmla="*/ 2048 h 2048"/>
              <a:gd name="T10" fmla="*/ 730 w 1440"/>
              <a:gd name="T11" fmla="*/ 2048 h 2048"/>
              <a:gd name="T12" fmla="*/ 781 w 1440"/>
              <a:gd name="T13" fmla="*/ 2019 h 2048"/>
              <a:gd name="T14" fmla="*/ 1338 w 1440"/>
              <a:gd name="T15" fmla="*/ 1089 h 2048"/>
              <a:gd name="T16" fmla="*/ 1440 w 1440"/>
              <a:gd name="T17" fmla="*/ 720 h 2048"/>
              <a:gd name="T18" fmla="*/ 720 w 1440"/>
              <a:gd name="T19" fmla="*/ 0 h 2048"/>
              <a:gd name="T20" fmla="*/ 1235 w 1440"/>
              <a:gd name="T21" fmla="*/ 1027 h 2048"/>
              <a:gd name="T22" fmla="*/ 729 w 1440"/>
              <a:gd name="T23" fmla="*/ 1873 h 2048"/>
              <a:gd name="T24" fmla="*/ 209 w 1440"/>
              <a:gd name="T25" fmla="*/ 1035 h 2048"/>
              <a:gd name="T26" fmla="*/ 119 w 1440"/>
              <a:gd name="T27" fmla="*/ 720 h 2048"/>
              <a:gd name="T28" fmla="*/ 720 w 1440"/>
              <a:gd name="T29" fmla="*/ 119 h 2048"/>
              <a:gd name="T30" fmla="*/ 1320 w 1440"/>
              <a:gd name="T31" fmla="*/ 720 h 2048"/>
              <a:gd name="T32" fmla="*/ 1235 w 1440"/>
              <a:gd name="T33" fmla="*/ 1027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40" h="2048">
                <a:moveTo>
                  <a:pt x="720" y="0"/>
                </a:moveTo>
                <a:cubicBezTo>
                  <a:pt x="323" y="0"/>
                  <a:pt x="0" y="323"/>
                  <a:pt x="0" y="720"/>
                </a:cubicBezTo>
                <a:cubicBezTo>
                  <a:pt x="0" y="854"/>
                  <a:pt x="37" y="985"/>
                  <a:pt x="107" y="1099"/>
                </a:cubicBezTo>
                <a:cubicBezTo>
                  <a:pt x="679" y="2020"/>
                  <a:pt x="679" y="2020"/>
                  <a:pt x="679" y="2020"/>
                </a:cubicBezTo>
                <a:cubicBezTo>
                  <a:pt x="690" y="2037"/>
                  <a:pt x="709" y="2048"/>
                  <a:pt x="730" y="2048"/>
                </a:cubicBezTo>
                <a:cubicBezTo>
                  <a:pt x="730" y="2048"/>
                  <a:pt x="730" y="2048"/>
                  <a:pt x="730" y="2048"/>
                </a:cubicBezTo>
                <a:cubicBezTo>
                  <a:pt x="751" y="2048"/>
                  <a:pt x="771" y="2037"/>
                  <a:pt x="781" y="2019"/>
                </a:cubicBezTo>
                <a:cubicBezTo>
                  <a:pt x="1338" y="1089"/>
                  <a:pt x="1338" y="1089"/>
                  <a:pt x="1338" y="1089"/>
                </a:cubicBezTo>
                <a:cubicBezTo>
                  <a:pt x="1405" y="978"/>
                  <a:pt x="1440" y="850"/>
                  <a:pt x="1440" y="720"/>
                </a:cubicBezTo>
                <a:cubicBezTo>
                  <a:pt x="1440" y="323"/>
                  <a:pt x="1117" y="0"/>
                  <a:pt x="720" y="0"/>
                </a:cubicBezTo>
                <a:close/>
                <a:moveTo>
                  <a:pt x="1235" y="1027"/>
                </a:moveTo>
                <a:cubicBezTo>
                  <a:pt x="729" y="1873"/>
                  <a:pt x="729" y="1873"/>
                  <a:pt x="729" y="1873"/>
                </a:cubicBezTo>
                <a:cubicBezTo>
                  <a:pt x="209" y="1035"/>
                  <a:pt x="209" y="1035"/>
                  <a:pt x="209" y="1035"/>
                </a:cubicBezTo>
                <a:cubicBezTo>
                  <a:pt x="151" y="941"/>
                  <a:pt x="119" y="832"/>
                  <a:pt x="119" y="720"/>
                </a:cubicBezTo>
                <a:cubicBezTo>
                  <a:pt x="119" y="389"/>
                  <a:pt x="389" y="119"/>
                  <a:pt x="720" y="119"/>
                </a:cubicBezTo>
                <a:cubicBezTo>
                  <a:pt x="1051" y="119"/>
                  <a:pt x="1320" y="389"/>
                  <a:pt x="1320" y="720"/>
                </a:cubicBezTo>
                <a:cubicBezTo>
                  <a:pt x="1320" y="828"/>
                  <a:pt x="1291" y="935"/>
                  <a:pt x="1235" y="10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9" name="Freeform 189">
            <a:extLst>
              <a:ext uri="{FF2B5EF4-FFF2-40B4-BE49-F238E27FC236}">
                <a16:creationId xmlns:a16="http://schemas.microsoft.com/office/drawing/2014/main" id="{3BDBEF9B-E6DB-C8BB-D43F-549D0974FA41}"/>
              </a:ext>
            </a:extLst>
          </p:cNvPr>
          <p:cNvSpPr>
            <a:spLocks noEditPoints="1"/>
          </p:cNvSpPr>
          <p:nvPr/>
        </p:nvSpPr>
        <p:spPr bwMode="auto">
          <a:xfrm>
            <a:off x="966757" y="1580587"/>
            <a:ext cx="97614" cy="92683"/>
          </a:xfrm>
          <a:custGeom>
            <a:avLst/>
            <a:gdLst>
              <a:gd name="T0" fmla="*/ 360 w 720"/>
              <a:gd name="T1" fmla="*/ 0 h 720"/>
              <a:gd name="T2" fmla="*/ 0 w 720"/>
              <a:gd name="T3" fmla="*/ 360 h 720"/>
              <a:gd name="T4" fmla="*/ 360 w 720"/>
              <a:gd name="T5" fmla="*/ 720 h 720"/>
              <a:gd name="T6" fmla="*/ 720 w 720"/>
              <a:gd name="T7" fmla="*/ 360 h 720"/>
              <a:gd name="T8" fmla="*/ 360 w 720"/>
              <a:gd name="T9" fmla="*/ 0 h 720"/>
              <a:gd name="T10" fmla="*/ 360 w 720"/>
              <a:gd name="T11" fmla="*/ 601 h 720"/>
              <a:gd name="T12" fmla="*/ 119 w 720"/>
              <a:gd name="T13" fmla="*/ 360 h 720"/>
              <a:gd name="T14" fmla="*/ 360 w 720"/>
              <a:gd name="T15" fmla="*/ 119 h 720"/>
              <a:gd name="T16" fmla="*/ 600 w 720"/>
              <a:gd name="T17" fmla="*/ 360 h 720"/>
              <a:gd name="T18" fmla="*/ 360 w 720"/>
              <a:gd name="T19" fmla="*/ 601 h 7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0" h="720">
                <a:moveTo>
                  <a:pt x="360" y="0"/>
                </a:moveTo>
                <a:cubicBezTo>
                  <a:pt x="161" y="0"/>
                  <a:pt x="0" y="161"/>
                  <a:pt x="0" y="360"/>
                </a:cubicBezTo>
                <a:cubicBezTo>
                  <a:pt x="0" y="557"/>
                  <a:pt x="159" y="720"/>
                  <a:pt x="360" y="720"/>
                </a:cubicBezTo>
                <a:cubicBezTo>
                  <a:pt x="564" y="720"/>
                  <a:pt x="720" y="555"/>
                  <a:pt x="720" y="360"/>
                </a:cubicBezTo>
                <a:cubicBezTo>
                  <a:pt x="720" y="161"/>
                  <a:pt x="559" y="0"/>
                  <a:pt x="360" y="0"/>
                </a:cubicBezTo>
                <a:close/>
                <a:moveTo>
                  <a:pt x="360" y="601"/>
                </a:moveTo>
                <a:cubicBezTo>
                  <a:pt x="227" y="601"/>
                  <a:pt x="119" y="493"/>
                  <a:pt x="119" y="360"/>
                </a:cubicBezTo>
                <a:cubicBezTo>
                  <a:pt x="119" y="228"/>
                  <a:pt x="228" y="119"/>
                  <a:pt x="360" y="119"/>
                </a:cubicBezTo>
                <a:cubicBezTo>
                  <a:pt x="492" y="119"/>
                  <a:pt x="600" y="228"/>
                  <a:pt x="600" y="360"/>
                </a:cubicBezTo>
                <a:cubicBezTo>
                  <a:pt x="600" y="491"/>
                  <a:pt x="495" y="601"/>
                  <a:pt x="360" y="6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p>
        </p:txBody>
      </p:sp>
      <p:sp>
        <p:nvSpPr>
          <p:cNvPr id="10" name="TextBox 9">
            <a:extLst>
              <a:ext uri="{FF2B5EF4-FFF2-40B4-BE49-F238E27FC236}">
                <a16:creationId xmlns:a16="http://schemas.microsoft.com/office/drawing/2014/main" id="{6A2CBCBA-00BF-93B4-68A8-B60FF04A5294}"/>
              </a:ext>
            </a:extLst>
          </p:cNvPr>
          <p:cNvSpPr txBox="1"/>
          <p:nvPr/>
        </p:nvSpPr>
        <p:spPr>
          <a:xfrm>
            <a:off x="1457362" y="1334867"/>
            <a:ext cx="1571444" cy="677108"/>
          </a:xfrm>
          <a:prstGeom prst="rect">
            <a:avLst/>
          </a:prstGeom>
          <a:noFill/>
        </p:spPr>
        <p:txBody>
          <a:bodyPr wrap="square" lIns="0" tIns="0" rIns="0" bIns="0" rtlCol="0">
            <a:spAutoFit/>
          </a:bodyPr>
          <a:lstStyle/>
          <a:p>
            <a:r>
              <a:rPr lang="en-US" sz="1100" dirty="0">
                <a:solidFill>
                  <a:schemeClr val="bg1"/>
                </a:solidFill>
              </a:rPr>
              <a:t> Targeting counties and stores with already strong liquor sales and a high vodka market share.</a:t>
            </a:r>
          </a:p>
        </p:txBody>
      </p:sp>
      <p:sp>
        <p:nvSpPr>
          <p:cNvPr id="11" name="TextBox 10">
            <a:extLst>
              <a:ext uri="{FF2B5EF4-FFF2-40B4-BE49-F238E27FC236}">
                <a16:creationId xmlns:a16="http://schemas.microsoft.com/office/drawing/2014/main" id="{61C7B2DB-713F-DA2E-ACE6-9F74E81C3486}"/>
              </a:ext>
            </a:extLst>
          </p:cNvPr>
          <p:cNvSpPr txBox="1"/>
          <p:nvPr/>
        </p:nvSpPr>
        <p:spPr>
          <a:xfrm>
            <a:off x="1457363" y="2526515"/>
            <a:ext cx="1571444" cy="677108"/>
          </a:xfrm>
          <a:prstGeom prst="rect">
            <a:avLst/>
          </a:prstGeom>
          <a:noFill/>
        </p:spPr>
        <p:txBody>
          <a:bodyPr wrap="square" lIns="0" tIns="0" rIns="0" bIns="0" rtlCol="0" anchor="ctr">
            <a:spAutoFit/>
          </a:bodyPr>
          <a:lstStyle/>
          <a:p>
            <a:r>
              <a:rPr lang="en-US" sz="1100" dirty="0">
                <a:solidFill>
                  <a:schemeClr val="bg1"/>
                </a:solidFill>
              </a:rPr>
              <a:t>Prioritize locations with consumer interest in vodka, reducing the risk.</a:t>
            </a:r>
          </a:p>
          <a:p>
            <a:endParaRPr lang="en-US" sz="1100" dirty="0">
              <a:solidFill>
                <a:schemeClr val="bg1"/>
              </a:solidFill>
            </a:endParaRPr>
          </a:p>
        </p:txBody>
      </p:sp>
      <p:sp>
        <p:nvSpPr>
          <p:cNvPr id="12" name="TextBox 11">
            <a:extLst>
              <a:ext uri="{FF2B5EF4-FFF2-40B4-BE49-F238E27FC236}">
                <a16:creationId xmlns:a16="http://schemas.microsoft.com/office/drawing/2014/main" id="{A519703D-22F8-022F-D26B-27F7EBC5E9CD}"/>
              </a:ext>
            </a:extLst>
          </p:cNvPr>
          <p:cNvSpPr txBox="1"/>
          <p:nvPr/>
        </p:nvSpPr>
        <p:spPr>
          <a:xfrm>
            <a:off x="1494829" y="4814164"/>
            <a:ext cx="1533977" cy="677108"/>
          </a:xfrm>
          <a:prstGeom prst="rect">
            <a:avLst/>
          </a:prstGeom>
          <a:noFill/>
        </p:spPr>
        <p:txBody>
          <a:bodyPr wrap="square" lIns="0" tIns="0" rIns="0" bIns="0" rtlCol="0">
            <a:spAutoFit/>
          </a:bodyPr>
          <a:lstStyle/>
          <a:p>
            <a:r>
              <a:rPr lang="en-US" sz="1100" dirty="0">
                <a:solidFill>
                  <a:schemeClr val="bg1"/>
                </a:solidFill>
              </a:rPr>
              <a:t>Benefit from the existing customer base familiar with and favorable towards vodka.</a:t>
            </a:r>
          </a:p>
        </p:txBody>
      </p:sp>
      <p:pic>
        <p:nvPicPr>
          <p:cNvPr id="17" name="Picture 16">
            <a:extLst>
              <a:ext uri="{FF2B5EF4-FFF2-40B4-BE49-F238E27FC236}">
                <a16:creationId xmlns:a16="http://schemas.microsoft.com/office/drawing/2014/main" id="{84702033-199F-ED78-C6AF-D66BC22A7DEB}"/>
              </a:ext>
            </a:extLst>
          </p:cNvPr>
          <p:cNvPicPr>
            <a:picLocks noChangeAspect="1"/>
          </p:cNvPicPr>
          <p:nvPr/>
        </p:nvPicPr>
        <p:blipFill>
          <a:blip r:embed="rId2"/>
          <a:stretch>
            <a:fillRect/>
          </a:stretch>
        </p:blipFill>
        <p:spPr>
          <a:xfrm>
            <a:off x="5196041" y="1553784"/>
            <a:ext cx="6274419" cy="3684374"/>
          </a:xfrm>
          <a:prstGeom prst="rect">
            <a:avLst/>
          </a:prstGeom>
        </p:spPr>
      </p:pic>
    </p:spTree>
    <p:extLst>
      <p:ext uri="{BB962C8B-B14F-4D97-AF65-F5344CB8AC3E}">
        <p14:creationId xmlns:p14="http://schemas.microsoft.com/office/powerpoint/2010/main" val="32933489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428E55-F39F-CD54-5AF7-E1EB6B5C3B19}"/>
              </a:ext>
              <a:ext uri="{C183D7F6-B498-43B3-948B-1728B52AA6E4}">
                <adec:decorative xmlns:adec="http://schemas.microsoft.com/office/drawing/2017/decorative" val="1"/>
              </a:ext>
            </a:extLst>
          </p:cNvPr>
          <p:cNvSpPr/>
          <p:nvPr/>
        </p:nvSpPr>
        <p:spPr>
          <a:xfrm>
            <a:off x="680301" y="977269"/>
            <a:ext cx="1873450" cy="5258045"/>
          </a:xfrm>
          <a:prstGeom prst="rect">
            <a:avLst/>
          </a:prstGeom>
          <a:solidFill>
            <a:srgbClr val="CFCFC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14">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16" name="TextBox 15"/>
          <p:cNvSpPr txBox="1"/>
          <p:nvPr/>
        </p:nvSpPr>
        <p:spPr>
          <a:xfrm>
            <a:off x="11907454" y="6481180"/>
            <a:ext cx="274434" cy="307777"/>
          </a:xfrm>
          <a:prstGeom prst="rect">
            <a:avLst/>
          </a:prstGeom>
          <a:noFill/>
        </p:spPr>
        <p:txBody>
          <a:bodyPr wrap="none" rtlCol="0">
            <a:spAutoFit/>
          </a:bodyPr>
          <a:lstStyle/>
          <a:p>
            <a:r>
              <a:rPr lang="en-US" sz="1400" b="1" dirty="0">
                <a:solidFill>
                  <a:schemeClr val="bg1"/>
                </a:solidFill>
              </a:rPr>
              <a:t>7</a:t>
            </a:r>
          </a:p>
        </p:txBody>
      </p:sp>
      <p:sp>
        <p:nvSpPr>
          <p:cNvPr id="35" name="TextBox 34">
            <a:extLst>
              <a:ext uri="{FF2B5EF4-FFF2-40B4-BE49-F238E27FC236}">
                <a16:creationId xmlns:a16="http://schemas.microsoft.com/office/drawing/2014/main" id="{0D497812-EAA0-46B1-8255-6A78E8C11B36}"/>
              </a:ext>
            </a:extLst>
          </p:cNvPr>
          <p:cNvSpPr txBox="1"/>
          <p:nvPr/>
        </p:nvSpPr>
        <p:spPr>
          <a:xfrm>
            <a:off x="4521850" y="165381"/>
            <a:ext cx="3148299"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Target counties </a:t>
            </a:r>
          </a:p>
        </p:txBody>
      </p:sp>
      <p:sp>
        <p:nvSpPr>
          <p:cNvPr id="3" name="Title 2" hidden="1">
            <a:extLst>
              <a:ext uri="{FF2B5EF4-FFF2-40B4-BE49-F238E27FC236}">
                <a16:creationId xmlns:a16="http://schemas.microsoft.com/office/drawing/2014/main" id="{58A8366B-1D42-43D0-87E4-B7BC3F2C1B4C}"/>
              </a:ext>
            </a:extLst>
          </p:cNvPr>
          <p:cNvSpPr>
            <a:spLocks noGrp="1"/>
          </p:cNvSpPr>
          <p:nvPr>
            <p:ph type="title"/>
          </p:nvPr>
        </p:nvSpPr>
        <p:spPr/>
        <p:txBody>
          <a:bodyPr/>
          <a:lstStyle/>
          <a:p>
            <a:r>
              <a:rPr lang="en-US" dirty="0"/>
              <a:t>Slide 5</a:t>
            </a:r>
          </a:p>
        </p:txBody>
      </p:sp>
      <p:sp>
        <p:nvSpPr>
          <p:cNvPr id="9" name="TextBox 8">
            <a:extLst>
              <a:ext uri="{FF2B5EF4-FFF2-40B4-BE49-F238E27FC236}">
                <a16:creationId xmlns:a16="http://schemas.microsoft.com/office/drawing/2014/main" id="{1D5CE70B-F206-F6A2-F0B1-9AD416D5E48F}"/>
              </a:ext>
            </a:extLst>
          </p:cNvPr>
          <p:cNvSpPr txBox="1"/>
          <p:nvPr/>
        </p:nvSpPr>
        <p:spPr>
          <a:xfrm>
            <a:off x="793386" y="1484973"/>
            <a:ext cx="1215377" cy="369332"/>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2400" dirty="0">
                <a:solidFill>
                  <a:srgbClr val="1F2229"/>
                </a:solidFill>
              </a:rPr>
              <a:t>Dallas</a:t>
            </a:r>
          </a:p>
        </p:txBody>
      </p:sp>
      <p:sp>
        <p:nvSpPr>
          <p:cNvPr id="11" name="TextBox 10">
            <a:extLst>
              <a:ext uri="{FF2B5EF4-FFF2-40B4-BE49-F238E27FC236}">
                <a16:creationId xmlns:a16="http://schemas.microsoft.com/office/drawing/2014/main" id="{86ED789E-274E-961E-A50D-002A63DD3FC2}"/>
              </a:ext>
            </a:extLst>
          </p:cNvPr>
          <p:cNvSpPr txBox="1"/>
          <p:nvPr/>
        </p:nvSpPr>
        <p:spPr>
          <a:xfrm>
            <a:off x="793386" y="2240333"/>
            <a:ext cx="1215377" cy="369332"/>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2400" dirty="0">
                <a:solidFill>
                  <a:srgbClr val="1F2229"/>
                </a:solidFill>
              </a:rPr>
              <a:t>Warren</a:t>
            </a:r>
          </a:p>
        </p:txBody>
      </p:sp>
      <p:sp>
        <p:nvSpPr>
          <p:cNvPr id="12" name="TextBox 11">
            <a:extLst>
              <a:ext uri="{FF2B5EF4-FFF2-40B4-BE49-F238E27FC236}">
                <a16:creationId xmlns:a16="http://schemas.microsoft.com/office/drawing/2014/main" id="{14C020D9-A69B-427A-C1E8-1123EC8D3760}"/>
              </a:ext>
            </a:extLst>
          </p:cNvPr>
          <p:cNvSpPr txBox="1"/>
          <p:nvPr/>
        </p:nvSpPr>
        <p:spPr>
          <a:xfrm>
            <a:off x="785892" y="2995694"/>
            <a:ext cx="1215377" cy="369332"/>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2400" dirty="0">
                <a:solidFill>
                  <a:srgbClr val="1F2229"/>
                </a:solidFill>
              </a:rPr>
              <a:t>Hardin</a:t>
            </a:r>
          </a:p>
        </p:txBody>
      </p:sp>
      <p:sp>
        <p:nvSpPr>
          <p:cNvPr id="13" name="TextBox 12">
            <a:extLst>
              <a:ext uri="{FF2B5EF4-FFF2-40B4-BE49-F238E27FC236}">
                <a16:creationId xmlns:a16="http://schemas.microsoft.com/office/drawing/2014/main" id="{F2F46CFF-5AE9-951A-9C5B-B5B16F1FDCE9}"/>
              </a:ext>
            </a:extLst>
          </p:cNvPr>
          <p:cNvSpPr txBox="1"/>
          <p:nvPr/>
        </p:nvSpPr>
        <p:spPr>
          <a:xfrm>
            <a:off x="785892" y="3751054"/>
            <a:ext cx="1215377" cy="369332"/>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2400" dirty="0">
                <a:solidFill>
                  <a:srgbClr val="1F2229"/>
                </a:solidFill>
              </a:rPr>
              <a:t>Cedar</a:t>
            </a:r>
          </a:p>
        </p:txBody>
      </p:sp>
      <p:sp>
        <p:nvSpPr>
          <p:cNvPr id="14" name="TextBox 13">
            <a:extLst>
              <a:ext uri="{FF2B5EF4-FFF2-40B4-BE49-F238E27FC236}">
                <a16:creationId xmlns:a16="http://schemas.microsoft.com/office/drawing/2014/main" id="{3F8D55F6-EE98-ABF9-0F7D-A6391E679C3D}"/>
              </a:ext>
            </a:extLst>
          </p:cNvPr>
          <p:cNvSpPr txBox="1"/>
          <p:nvPr/>
        </p:nvSpPr>
        <p:spPr>
          <a:xfrm>
            <a:off x="805348" y="5266999"/>
            <a:ext cx="1215377" cy="369332"/>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2400" dirty="0">
                <a:solidFill>
                  <a:srgbClr val="1F2229"/>
                </a:solidFill>
              </a:rPr>
              <a:t>Mills</a:t>
            </a:r>
          </a:p>
        </p:txBody>
      </p:sp>
      <p:sp>
        <p:nvSpPr>
          <p:cNvPr id="17" name="TextBox 16">
            <a:extLst>
              <a:ext uri="{FF2B5EF4-FFF2-40B4-BE49-F238E27FC236}">
                <a16:creationId xmlns:a16="http://schemas.microsoft.com/office/drawing/2014/main" id="{71805BFB-BF75-FB2F-FD24-7652AD844D63}"/>
              </a:ext>
            </a:extLst>
          </p:cNvPr>
          <p:cNvSpPr txBox="1"/>
          <p:nvPr/>
        </p:nvSpPr>
        <p:spPr>
          <a:xfrm>
            <a:off x="785891" y="4506414"/>
            <a:ext cx="1215377" cy="369332"/>
          </a:xfrm>
          <a:prstGeom prst="rect">
            <a:avLst/>
          </a:prstGeom>
          <a:noFill/>
        </p:spPr>
        <p:txBody>
          <a:bodyPr wrap="square" lIns="0" tIns="0" rIns="0" bIns="0" rtlCol="0">
            <a:spAutoFit/>
          </a:bodyPr>
          <a:lstStyle>
            <a:defPPr>
              <a:defRPr lang="en-US"/>
            </a:defPPr>
            <a:lvl1pPr>
              <a:defRPr sz="1400">
                <a:solidFill>
                  <a:srgbClr val="30353F"/>
                </a:solidFill>
              </a:defRPr>
            </a:lvl1pPr>
          </a:lstStyle>
          <a:p>
            <a:r>
              <a:rPr lang="en-US" sz="2400" dirty="0">
                <a:solidFill>
                  <a:srgbClr val="1F2229"/>
                </a:solidFill>
              </a:rPr>
              <a:t>Guthrie</a:t>
            </a:r>
          </a:p>
        </p:txBody>
      </p:sp>
      <p:pic>
        <p:nvPicPr>
          <p:cNvPr id="4" name="Picture 3">
            <a:extLst>
              <a:ext uri="{FF2B5EF4-FFF2-40B4-BE49-F238E27FC236}">
                <a16:creationId xmlns:a16="http://schemas.microsoft.com/office/drawing/2014/main" id="{1B84AFBD-69A0-6F8D-F444-A67553814E79}"/>
              </a:ext>
            </a:extLst>
          </p:cNvPr>
          <p:cNvPicPr>
            <a:picLocks noChangeAspect="1"/>
          </p:cNvPicPr>
          <p:nvPr/>
        </p:nvPicPr>
        <p:blipFill>
          <a:blip r:embed="rId2"/>
          <a:stretch>
            <a:fillRect/>
          </a:stretch>
        </p:blipFill>
        <p:spPr>
          <a:xfrm>
            <a:off x="2553751" y="977269"/>
            <a:ext cx="9358854" cy="5258045"/>
          </a:xfrm>
          <a:prstGeom prst="rect">
            <a:avLst/>
          </a:prstGeom>
        </p:spPr>
      </p:pic>
    </p:spTree>
    <p:extLst>
      <p:ext uri="{BB962C8B-B14F-4D97-AF65-F5344CB8AC3E}">
        <p14:creationId xmlns:p14="http://schemas.microsoft.com/office/powerpoint/2010/main" val="16768378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F2E6C342-FC7B-8481-9A51-86F3633C69DF}"/>
              </a:ext>
            </a:extLst>
          </p:cNvPr>
          <p:cNvSpPr/>
          <p:nvPr/>
        </p:nvSpPr>
        <p:spPr>
          <a:xfrm>
            <a:off x="420412" y="1428916"/>
            <a:ext cx="4143568" cy="4400692"/>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43" name="Freeform 42">
            <a:extLst>
              <a:ext uri="{C183D7F6-B498-43B3-948B-1728B52AA6E4}">
                <adec:decorative xmlns:adec="http://schemas.microsoft.com/office/drawing/2017/decorative" val="1"/>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rgbClr val="98A3AD"/>
              </a:solidFill>
            </a:endParaRPr>
          </a:p>
        </p:txBody>
      </p:sp>
      <p:sp>
        <p:nvSpPr>
          <p:cNvPr id="44" name="TextBox 43"/>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8</a:t>
            </a:r>
          </a:p>
        </p:txBody>
      </p:sp>
      <p:sp>
        <p:nvSpPr>
          <p:cNvPr id="62" name="TextBox 61">
            <a:extLst>
              <a:ext uri="{FF2B5EF4-FFF2-40B4-BE49-F238E27FC236}">
                <a16:creationId xmlns:a16="http://schemas.microsoft.com/office/drawing/2014/main" id="{5313BB7D-C5A8-4D5C-B6B7-D0CB9B8FB44E}"/>
              </a:ext>
            </a:extLst>
          </p:cNvPr>
          <p:cNvSpPr txBox="1"/>
          <p:nvPr/>
        </p:nvSpPr>
        <p:spPr>
          <a:xfrm>
            <a:off x="4850467" y="165381"/>
            <a:ext cx="2491067" cy="492443"/>
          </a:xfrm>
          <a:prstGeom prst="rect">
            <a:avLst/>
          </a:prstGeom>
          <a:noFill/>
        </p:spPr>
        <p:txBody>
          <a:bodyPr wrap="none" lIns="0" tIns="0" rIns="0" bIns="0" rtlCol="0">
            <a:spAutoFit/>
          </a:bodyPr>
          <a:lstStyle/>
          <a:p>
            <a:pPr algn="ctr">
              <a:tabLst>
                <a:tab pos="347663" algn="l"/>
              </a:tabLst>
            </a:pPr>
            <a:r>
              <a:rPr lang="en-US" sz="3200" b="1" dirty="0">
                <a:solidFill>
                  <a:srgbClr val="30353F"/>
                </a:solidFill>
                <a:latin typeface="+mj-lt"/>
              </a:rPr>
              <a:t>Target stores</a:t>
            </a:r>
          </a:p>
        </p:txBody>
      </p:sp>
      <p:sp>
        <p:nvSpPr>
          <p:cNvPr id="2" name="Title 1" hidden="1">
            <a:extLst>
              <a:ext uri="{FF2B5EF4-FFF2-40B4-BE49-F238E27FC236}">
                <a16:creationId xmlns:a16="http://schemas.microsoft.com/office/drawing/2014/main" id="{622A5C56-DFFD-4557-A19C-A250AFFB1D6C}"/>
              </a:ext>
            </a:extLst>
          </p:cNvPr>
          <p:cNvSpPr>
            <a:spLocks noGrp="1"/>
          </p:cNvSpPr>
          <p:nvPr>
            <p:ph type="title"/>
          </p:nvPr>
        </p:nvSpPr>
        <p:spPr/>
        <p:txBody>
          <a:bodyPr/>
          <a:lstStyle/>
          <a:p>
            <a:r>
              <a:rPr lang="en-US" dirty="0"/>
              <a:t>Slide 6</a:t>
            </a:r>
          </a:p>
        </p:txBody>
      </p:sp>
      <p:sp>
        <p:nvSpPr>
          <p:cNvPr id="3" name="Rectangle 2">
            <a:extLst>
              <a:ext uri="{FF2B5EF4-FFF2-40B4-BE49-F238E27FC236}">
                <a16:creationId xmlns:a16="http://schemas.microsoft.com/office/drawing/2014/main" id="{AB33EAB7-5AF7-B4D4-ABEB-547FFC0CB01F}"/>
              </a:ext>
            </a:extLst>
          </p:cNvPr>
          <p:cNvSpPr/>
          <p:nvPr/>
        </p:nvSpPr>
        <p:spPr>
          <a:xfrm>
            <a:off x="4848381" y="1387934"/>
            <a:ext cx="7103547" cy="4441674"/>
          </a:xfrm>
          <a:prstGeom prst="rect">
            <a:avLst/>
          </a:prstGeom>
          <a:solidFill>
            <a:srgbClr val="F1F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a:t>
            </a:r>
          </a:p>
        </p:txBody>
      </p:sp>
      <p:sp>
        <p:nvSpPr>
          <p:cNvPr id="4" name="TextBox 3">
            <a:extLst>
              <a:ext uri="{FF2B5EF4-FFF2-40B4-BE49-F238E27FC236}">
                <a16:creationId xmlns:a16="http://schemas.microsoft.com/office/drawing/2014/main" id="{5F399442-10F2-610A-B412-04B8AE994DC9}"/>
              </a:ext>
            </a:extLst>
          </p:cNvPr>
          <p:cNvSpPr txBox="1"/>
          <p:nvPr/>
        </p:nvSpPr>
        <p:spPr>
          <a:xfrm>
            <a:off x="510581" y="1660358"/>
            <a:ext cx="3760431" cy="646331"/>
          </a:xfrm>
          <a:prstGeom prst="rect">
            <a:avLst/>
          </a:prstGeom>
          <a:noFill/>
        </p:spPr>
        <p:txBody>
          <a:bodyPr wrap="square" lIns="0" tIns="0" rIns="0" bIns="0" rtlCol="0">
            <a:spAutoFit/>
          </a:bodyPr>
          <a:lstStyle/>
          <a:p>
            <a:pPr algn="just"/>
            <a:r>
              <a:rPr lang="en-US" sz="1400" b="1" dirty="0"/>
              <a:t>Top Performers Overview</a:t>
            </a:r>
            <a:r>
              <a:rPr lang="en-US" sz="1400" dirty="0"/>
              <a:t>: Table lists the top 50 stores based on total revenue, collectively generating $2.97 million in 2023.</a:t>
            </a:r>
          </a:p>
        </p:txBody>
      </p:sp>
      <p:pic>
        <p:nvPicPr>
          <p:cNvPr id="9" name="Picture 8">
            <a:extLst>
              <a:ext uri="{FF2B5EF4-FFF2-40B4-BE49-F238E27FC236}">
                <a16:creationId xmlns:a16="http://schemas.microsoft.com/office/drawing/2014/main" id="{47A1C8DC-798A-5FC1-EFA4-EE576E14FA37}"/>
              </a:ext>
            </a:extLst>
          </p:cNvPr>
          <p:cNvPicPr>
            <a:picLocks noChangeAspect="1"/>
          </p:cNvPicPr>
          <p:nvPr/>
        </p:nvPicPr>
        <p:blipFill>
          <a:blip r:embed="rId2"/>
          <a:stretch>
            <a:fillRect/>
          </a:stretch>
        </p:blipFill>
        <p:spPr>
          <a:xfrm>
            <a:off x="4938550" y="1660358"/>
            <a:ext cx="6923207" cy="3896826"/>
          </a:xfrm>
          <a:prstGeom prst="rect">
            <a:avLst/>
          </a:prstGeom>
        </p:spPr>
      </p:pic>
      <p:sp>
        <p:nvSpPr>
          <p:cNvPr id="10" name="TextBox 9">
            <a:extLst>
              <a:ext uri="{FF2B5EF4-FFF2-40B4-BE49-F238E27FC236}">
                <a16:creationId xmlns:a16="http://schemas.microsoft.com/office/drawing/2014/main" id="{11B778C0-AABF-E3EE-08B4-3E164D61D0DF}"/>
              </a:ext>
            </a:extLst>
          </p:cNvPr>
          <p:cNvSpPr txBox="1"/>
          <p:nvPr/>
        </p:nvSpPr>
        <p:spPr>
          <a:xfrm>
            <a:off x="510581" y="2526204"/>
            <a:ext cx="3760431" cy="861774"/>
          </a:xfrm>
          <a:prstGeom prst="rect">
            <a:avLst/>
          </a:prstGeom>
          <a:noFill/>
        </p:spPr>
        <p:txBody>
          <a:bodyPr wrap="square" lIns="0" tIns="0" rIns="0" bIns="0" rtlCol="0">
            <a:spAutoFit/>
          </a:bodyPr>
          <a:lstStyle/>
          <a:p>
            <a:pPr algn="just"/>
            <a:r>
              <a:rPr lang="en-US" sz="1400" b="1" dirty="0"/>
              <a:t>Market Dominance</a:t>
            </a:r>
            <a:r>
              <a:rPr lang="en-US" sz="1400" dirty="0"/>
              <a:t>: Some stores significantly outperform others, indicating key locations where the new vodka product could be successfully introduced.</a:t>
            </a:r>
          </a:p>
        </p:txBody>
      </p:sp>
      <p:sp>
        <p:nvSpPr>
          <p:cNvPr id="11" name="TextBox 10">
            <a:extLst>
              <a:ext uri="{FF2B5EF4-FFF2-40B4-BE49-F238E27FC236}">
                <a16:creationId xmlns:a16="http://schemas.microsoft.com/office/drawing/2014/main" id="{D297480F-E6EA-1D2F-2C62-B1C3B81E8E04}"/>
              </a:ext>
            </a:extLst>
          </p:cNvPr>
          <p:cNvSpPr txBox="1"/>
          <p:nvPr/>
        </p:nvSpPr>
        <p:spPr>
          <a:xfrm>
            <a:off x="510580" y="3516190"/>
            <a:ext cx="3760431" cy="861774"/>
          </a:xfrm>
          <a:prstGeom prst="rect">
            <a:avLst/>
          </a:prstGeom>
          <a:noFill/>
        </p:spPr>
        <p:txBody>
          <a:bodyPr wrap="square" lIns="0" tIns="0" rIns="0" bIns="0" rtlCol="0">
            <a:spAutoFit/>
          </a:bodyPr>
          <a:lstStyle/>
          <a:p>
            <a:pPr algn="just"/>
            <a:r>
              <a:rPr lang="en-US" sz="1400" b="1" dirty="0"/>
              <a:t>Targeted Marketing</a:t>
            </a:r>
            <a:r>
              <a:rPr lang="en-US" sz="1400" dirty="0"/>
              <a:t>: Use this data to tailor marketing strategies for these stores, including specialized promotions and exclusive product placements.</a:t>
            </a:r>
          </a:p>
        </p:txBody>
      </p:sp>
      <p:sp>
        <p:nvSpPr>
          <p:cNvPr id="12" name="TextBox 11">
            <a:extLst>
              <a:ext uri="{FF2B5EF4-FFF2-40B4-BE49-F238E27FC236}">
                <a16:creationId xmlns:a16="http://schemas.microsoft.com/office/drawing/2014/main" id="{7877BEEC-4106-2850-39ED-15A3B9E14AC7}"/>
              </a:ext>
            </a:extLst>
          </p:cNvPr>
          <p:cNvSpPr txBox="1"/>
          <p:nvPr/>
        </p:nvSpPr>
        <p:spPr>
          <a:xfrm>
            <a:off x="510579" y="4597479"/>
            <a:ext cx="3760431" cy="861774"/>
          </a:xfrm>
          <a:prstGeom prst="rect">
            <a:avLst/>
          </a:prstGeom>
          <a:noFill/>
        </p:spPr>
        <p:txBody>
          <a:bodyPr wrap="square" lIns="0" tIns="0" rIns="0" bIns="0" rtlCol="0">
            <a:spAutoFit/>
          </a:bodyPr>
          <a:lstStyle/>
          <a:p>
            <a:pPr algn="just"/>
            <a:r>
              <a:rPr lang="en-US" sz="1400" b="1" dirty="0"/>
              <a:t>Investment Justification</a:t>
            </a:r>
            <a:r>
              <a:rPr lang="en-US" sz="1400" dirty="0"/>
              <a:t>: The substantial revenue from these stores justifies investment in targeted advertising and customized display units to maximize visibility and sales of the new product.</a:t>
            </a:r>
          </a:p>
        </p:txBody>
      </p:sp>
    </p:spTree>
    <p:extLst>
      <p:ext uri="{BB962C8B-B14F-4D97-AF65-F5344CB8AC3E}">
        <p14:creationId xmlns:p14="http://schemas.microsoft.com/office/powerpoint/2010/main" val="198162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C183D7F6-B498-43B3-948B-1728B52AA6E4}">
                <adec:decorative xmlns:adec="http://schemas.microsoft.com/office/drawing/2017/decorative" val="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a:extLst>
              <a:ext uri="{C183D7F6-B498-43B3-948B-1728B52AA6E4}">
                <adec:decorative xmlns:adec="http://schemas.microsoft.com/office/drawing/2017/decorative" val="1"/>
              </a:ext>
            </a:extLst>
          </p:cNvPr>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Oval 15">
            <a:extLst>
              <a:ext uri="{C183D7F6-B498-43B3-948B-1728B52AA6E4}">
                <adec:decorative xmlns:adec="http://schemas.microsoft.com/office/drawing/2017/decorative" val="1"/>
              </a:ext>
            </a:extLst>
          </p:cNvPr>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605209" y="3059668"/>
            <a:ext cx="2981585" cy="1477328"/>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Strategy B</a:t>
            </a:r>
          </a:p>
          <a:p>
            <a:pPr algn="ctr">
              <a:tabLst>
                <a:tab pos="347663" algn="l"/>
              </a:tabLst>
            </a:pPr>
            <a:endParaRPr lang="en-US" sz="4800" b="1" dirty="0">
              <a:solidFill>
                <a:srgbClr val="FFFFFF"/>
              </a:solidFill>
              <a:latin typeface="+mj-lt"/>
            </a:endParaRPr>
          </a:p>
        </p:txBody>
      </p:sp>
      <p:sp>
        <p:nvSpPr>
          <p:cNvPr id="2" name="Title 1" hidden="1">
            <a:extLst>
              <a:ext uri="{FF2B5EF4-FFF2-40B4-BE49-F238E27FC236}">
                <a16:creationId xmlns:a16="http://schemas.microsoft.com/office/drawing/2014/main" id="{10E603A3-B905-4FE4-AF3D-7ABD07598BAD}"/>
              </a:ext>
            </a:extLst>
          </p:cNvPr>
          <p:cNvSpPr>
            <a:spLocks noGrp="1"/>
          </p:cNvSpPr>
          <p:nvPr>
            <p:ph type="title"/>
          </p:nvPr>
        </p:nvSpPr>
        <p:spPr/>
        <p:txBody>
          <a:bodyPr/>
          <a:lstStyle/>
          <a:p>
            <a:r>
              <a:rPr lang="en-US" dirty="0"/>
              <a:t>Slide 11</a:t>
            </a:r>
          </a:p>
        </p:txBody>
      </p:sp>
    </p:spTree>
    <p:extLst>
      <p:ext uri="{BB962C8B-B14F-4D97-AF65-F5344CB8AC3E}">
        <p14:creationId xmlns:p14="http://schemas.microsoft.com/office/powerpoint/2010/main" val="1830087451"/>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Data_Driven_Financial_Corporate.potx" id="{AF0BB5A1-6D8A-4FE6-8E42-5BDD7830AEFF}" vid="{0057B11C-41A7-4209-873B-0AFB0F6811B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Data-driven PowerPoint, from 24Slides</Template>
  <TotalTime>0</TotalTime>
  <Words>703</Words>
  <Application>Microsoft Office PowerPoint</Application>
  <PresentationFormat>Widescreen</PresentationFormat>
  <Paragraphs>94</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Century Gothic</vt:lpstr>
      <vt:lpstr>Segoe UI Light</vt:lpstr>
      <vt:lpstr>Office Theme</vt:lpstr>
      <vt:lpstr>Slide 1</vt:lpstr>
      <vt:lpstr>Slide 2</vt:lpstr>
      <vt:lpstr>Slide 3</vt:lpstr>
      <vt:lpstr>Slide 3</vt:lpstr>
      <vt:lpstr>Slide 11</vt:lpstr>
      <vt:lpstr>Slide 4</vt:lpstr>
      <vt:lpstr>Slide 5</vt:lpstr>
      <vt:lpstr>Slide 6</vt:lpstr>
      <vt:lpstr>Slide 11</vt:lpstr>
      <vt:lpstr>Slide 4</vt:lpstr>
      <vt:lpstr>Slide 5</vt:lpstr>
      <vt:lpstr>Slide 6</vt:lpstr>
      <vt:lpstr>Slide 11</vt:lpstr>
      <vt:lpstr>Slide 8</vt:lpstr>
      <vt:lpstr>Slide 11</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Maksymilian Piotrowski</dc:creator>
  <cp:lastModifiedBy>Maksymilian Piotrowski</cp:lastModifiedBy>
  <cp:revision>5</cp:revision>
  <dcterms:created xsi:type="dcterms:W3CDTF">2024-07-27T21:53:34Z</dcterms:created>
  <dcterms:modified xsi:type="dcterms:W3CDTF">2024-07-30T15:17:28Z</dcterms:modified>
</cp:coreProperties>
</file>